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9" r:id="rId3"/>
    <p:sldId id="292" r:id="rId4"/>
    <p:sldId id="260" r:id="rId5"/>
    <p:sldId id="261" r:id="rId6"/>
    <p:sldId id="274" r:id="rId7"/>
    <p:sldId id="284" r:id="rId8"/>
    <p:sldId id="280" r:id="rId9"/>
    <p:sldId id="271" r:id="rId10"/>
    <p:sldId id="270" r:id="rId11"/>
    <p:sldId id="263" r:id="rId12"/>
    <p:sldId id="275" r:id="rId13"/>
    <p:sldId id="281" r:id="rId14"/>
    <p:sldId id="282" r:id="rId15"/>
    <p:sldId id="283" r:id="rId16"/>
    <p:sldId id="285" r:id="rId17"/>
    <p:sldId id="287" r:id="rId18"/>
    <p:sldId id="286" r:id="rId19"/>
    <p:sldId id="289" r:id="rId20"/>
    <p:sldId id="288" r:id="rId21"/>
    <p:sldId id="278" r:id="rId22"/>
    <p:sldId id="276" r:id="rId23"/>
    <p:sldId id="262" r:id="rId24"/>
    <p:sldId id="291" r:id="rId25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BB3"/>
    <a:srgbClr val="76B54B"/>
    <a:srgbClr val="89CC40"/>
    <a:srgbClr val="D8EAB0"/>
    <a:srgbClr val="C0E498"/>
    <a:srgbClr val="A2D767"/>
    <a:srgbClr val="000000"/>
    <a:srgbClr val="41641A"/>
    <a:srgbClr val="538022"/>
    <a:srgbClr val="5685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2945" autoAdjust="0"/>
  </p:normalViewPr>
  <p:slideViewPr>
    <p:cSldViewPr snapToGrid="0">
      <p:cViewPr varScale="1">
        <p:scale>
          <a:sx n="88" d="100"/>
          <a:sy n="88" d="100"/>
        </p:scale>
        <p:origin x="1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409028487458577"/>
          <c:y val="5.4078157852366172E-2"/>
          <c:w val="0.85268458013308923"/>
          <c:h val="0.8484633366141732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0.168750000000000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0.18124999999999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638800644811996E-17"/>
                  <c:y val="0.1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7478</c:v>
                </c:pt>
                <c:pt idx="1">
                  <c:v>8092</c:v>
                </c:pt>
                <c:pt idx="2">
                  <c:v>9226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24018728"/>
        <c:axId val="324014416"/>
        <c:axId val="397645920"/>
      </c:bar3DChart>
      <c:catAx>
        <c:axId val="324018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4014416"/>
        <c:crosses val="autoZero"/>
        <c:auto val="1"/>
        <c:lblAlgn val="ctr"/>
        <c:lblOffset val="100"/>
        <c:noMultiLvlLbl val="0"/>
      </c:catAx>
      <c:valAx>
        <c:axId val="324014416"/>
        <c:scaling>
          <c:orientation val="minMax"/>
          <c:min val="6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800" dirty="0" smtClean="0"/>
                  <a:t>Человек</a:t>
                </a:r>
                <a:endParaRPr lang="ru-RU" sz="1800" dirty="0"/>
              </a:p>
            </c:rich>
          </c:tx>
          <c:layout>
            <c:manualLayout>
              <c:xMode val="edge"/>
              <c:yMode val="edge"/>
              <c:x val="0.14116523506719292"/>
              <c:y val="0.362060248666434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4018728"/>
        <c:crosses val="autoZero"/>
        <c:crossBetween val="between"/>
      </c:valAx>
      <c:serAx>
        <c:axId val="397645920"/>
        <c:scaling>
          <c:orientation val="minMax"/>
        </c:scaling>
        <c:delete val="1"/>
        <c:axPos val="b"/>
        <c:majorTickMark val="out"/>
        <c:minorTickMark val="none"/>
        <c:tickLblPos val="nextTo"/>
        <c:crossAx val="324014416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E95167-64A4-4EA0-8ADF-4216144FDCA2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9ABF5D-84D9-44B2-B0B8-70778E8D61AE}">
      <dgm:prSet phldrT="[Текст]" custT="1"/>
      <dgm:spPr>
        <a:ln>
          <a:solidFill>
            <a:srgbClr val="92D050"/>
          </a:solidFill>
        </a:ln>
      </dgm:spPr>
      <dgm:t>
        <a:bodyPr/>
        <a:lstStyle/>
        <a:p>
          <a:r>
            <a:rPr lang="ru-RU" sz="2400" dirty="0" smtClean="0"/>
            <a:t>Тюменская городская организация Профсоюза работников  народного образования и науки РФ </a:t>
          </a:r>
          <a:endParaRPr lang="ru-RU" sz="2400" dirty="0"/>
        </a:p>
      </dgm:t>
    </dgm:pt>
    <dgm:pt modelId="{D85240EB-D369-442F-BAA3-489B63062A12}" type="parTrans" cxnId="{66C464C2-84AE-4289-8B7B-13C4A571C87A}">
      <dgm:prSet/>
      <dgm:spPr/>
      <dgm:t>
        <a:bodyPr/>
        <a:lstStyle/>
        <a:p>
          <a:endParaRPr lang="ru-RU"/>
        </a:p>
      </dgm:t>
    </dgm:pt>
    <dgm:pt modelId="{FF555843-F996-476E-A443-734ABA9439D0}" type="sibTrans" cxnId="{66C464C2-84AE-4289-8B7B-13C4A571C87A}">
      <dgm:prSet/>
      <dgm:spPr/>
      <dgm:t>
        <a:bodyPr/>
        <a:lstStyle/>
        <a:p>
          <a:endParaRPr lang="ru-RU"/>
        </a:p>
      </dgm:t>
    </dgm:pt>
    <dgm:pt modelId="{4E2441C2-3557-4FAB-8FC4-E250E20E37CB}">
      <dgm:prSet phldrT="[Текст]" custT="1"/>
      <dgm:spPr>
        <a:ln>
          <a:solidFill>
            <a:srgbClr val="92D050"/>
          </a:solidFill>
        </a:ln>
      </dgm:spPr>
      <dgm:t>
        <a:bodyPr anchor="t"/>
        <a:lstStyle/>
        <a:p>
          <a:pPr>
            <a:spcAft>
              <a:spcPts val="0"/>
            </a:spcAft>
          </a:pP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56</a:t>
          </a:r>
          <a:r>
            <a:rPr lang="ru-RU" sz="1200" dirty="0" smtClean="0"/>
            <a:t>  </a:t>
          </a:r>
          <a:r>
            <a:rPr lang="ru-RU" sz="1400" dirty="0" smtClean="0"/>
            <a:t>ППО дошкольных учреждений</a:t>
          </a:r>
        </a:p>
        <a:p>
          <a:pPr>
            <a:spcAft>
              <a:spcPts val="0"/>
            </a:spcAft>
          </a:pP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5478</a:t>
          </a:r>
          <a:r>
            <a:rPr lang="ru-RU" sz="1400" dirty="0" smtClean="0"/>
            <a:t> человек</a:t>
          </a:r>
        </a:p>
        <a:p>
          <a:pPr>
            <a:spcAft>
              <a:spcPts val="0"/>
            </a:spcAft>
          </a:pP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77,7</a:t>
          </a:r>
          <a:r>
            <a:rPr lang="ru-RU" sz="1400" dirty="0" smtClean="0"/>
            <a:t> %</a:t>
          </a:r>
          <a:endParaRPr lang="ru-RU" sz="1200" dirty="0" smtClean="0"/>
        </a:p>
      </dgm:t>
    </dgm:pt>
    <dgm:pt modelId="{BE459AAE-6EAE-447F-ACAF-83A91ABB25EC}" type="parTrans" cxnId="{676EC064-E494-4BA4-AEED-9EEAC7A3BBEB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96AA91FC-E90F-454E-AACE-89558D804AE1}" type="sibTrans" cxnId="{676EC064-E494-4BA4-AEED-9EEAC7A3BBEB}">
      <dgm:prSet/>
      <dgm:spPr/>
      <dgm:t>
        <a:bodyPr/>
        <a:lstStyle/>
        <a:p>
          <a:endParaRPr lang="ru-RU"/>
        </a:p>
      </dgm:t>
    </dgm:pt>
    <dgm:pt modelId="{EF6FFA71-BF3F-4328-A538-F79B6696285B}">
      <dgm:prSet phldrT="[Текст]" custT="1"/>
      <dgm:spPr>
        <a:ln>
          <a:solidFill>
            <a:srgbClr val="92D050"/>
          </a:solidFill>
        </a:ln>
      </dgm:spPr>
      <dgm:t>
        <a:bodyPr anchor="t"/>
        <a:lstStyle/>
        <a:p>
          <a:pPr>
            <a:spcAft>
              <a:spcPts val="0"/>
            </a:spcAft>
          </a:pP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54</a:t>
          </a:r>
          <a:r>
            <a:rPr lang="ru-RU" sz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 </a:t>
          </a:r>
          <a:r>
            <a:rPr lang="ru-RU" sz="1400" dirty="0" smtClean="0"/>
            <a:t>ППО общеобразовательных учреждений</a:t>
          </a:r>
          <a:endParaRPr lang="ru-RU" sz="1200" dirty="0" smtClean="0"/>
        </a:p>
        <a:p>
          <a:pPr>
            <a:spcAft>
              <a:spcPts val="0"/>
            </a:spcAft>
          </a:pP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3674</a:t>
          </a:r>
          <a:r>
            <a:rPr lang="ru-RU" sz="1200" dirty="0" smtClean="0"/>
            <a:t> </a:t>
          </a:r>
          <a:r>
            <a:rPr lang="ru-RU" sz="1400" dirty="0" smtClean="0"/>
            <a:t>человека</a:t>
          </a:r>
        </a:p>
        <a:p>
          <a:pPr>
            <a:spcAft>
              <a:spcPts val="0"/>
            </a:spcAft>
          </a:pP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62</a:t>
          </a:r>
          <a:r>
            <a:rPr lang="ru-RU" sz="1200" dirty="0" smtClean="0"/>
            <a:t> </a:t>
          </a:r>
          <a:r>
            <a:rPr lang="ru-RU" sz="1400" dirty="0" smtClean="0"/>
            <a:t>%</a:t>
          </a:r>
          <a:endParaRPr lang="ru-RU" sz="1200" dirty="0"/>
        </a:p>
      </dgm:t>
    </dgm:pt>
    <dgm:pt modelId="{9F4FBF7F-82B3-4570-856C-E8CC84330A4E}" type="parTrans" cxnId="{E300575D-65BF-45BC-9B60-3BD02AC7ED21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FC0A5DBE-B3A4-43FA-922B-797EF02988A4}" type="sibTrans" cxnId="{E300575D-65BF-45BC-9B60-3BD02AC7ED21}">
      <dgm:prSet/>
      <dgm:spPr/>
      <dgm:t>
        <a:bodyPr/>
        <a:lstStyle/>
        <a:p>
          <a:endParaRPr lang="ru-RU"/>
        </a:p>
      </dgm:t>
    </dgm:pt>
    <dgm:pt modelId="{4DE2BC05-E84E-4C9A-8F72-9E133D4EB526}">
      <dgm:prSet phldrT="[Текст]" custT="1"/>
      <dgm:spPr>
        <a:ln>
          <a:solidFill>
            <a:srgbClr val="92D050"/>
          </a:solidFill>
        </a:ln>
      </dgm:spPr>
      <dgm:t>
        <a:bodyPr anchor="t"/>
        <a:lstStyle/>
        <a:p>
          <a:pPr>
            <a:spcAft>
              <a:spcPts val="0"/>
            </a:spcAft>
          </a:pPr>
          <a:r>
            <a:rPr lang="ru-RU" sz="2200" dirty="0" smtClean="0"/>
            <a:t> </a:t>
          </a: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3</a:t>
          </a:r>
          <a:r>
            <a:rPr lang="ru-RU" sz="2200" dirty="0" smtClean="0"/>
            <a:t> </a:t>
          </a:r>
          <a:r>
            <a:rPr lang="ru-RU" sz="1400" dirty="0" smtClean="0"/>
            <a:t>ППО прочих учреждений</a:t>
          </a:r>
          <a:endParaRPr lang="ru-RU" sz="1200" dirty="0" smtClean="0"/>
        </a:p>
        <a:p>
          <a:pPr>
            <a:spcAft>
              <a:spcPts val="0"/>
            </a:spcAft>
          </a:pP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74</a:t>
          </a:r>
          <a:r>
            <a:rPr lang="ru-RU" sz="1200" dirty="0" smtClean="0"/>
            <a:t> </a:t>
          </a:r>
          <a:r>
            <a:rPr lang="ru-RU" sz="1400" dirty="0" smtClean="0"/>
            <a:t>человека</a:t>
          </a:r>
        </a:p>
        <a:p>
          <a:pPr>
            <a:spcAft>
              <a:spcPts val="0"/>
            </a:spcAft>
          </a:pPr>
          <a:r>
            <a:rPr lang="ru-RU" sz="18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52</a:t>
          </a:r>
          <a:r>
            <a:rPr lang="ru-RU" sz="1200" dirty="0" smtClean="0"/>
            <a:t> </a:t>
          </a:r>
          <a:r>
            <a:rPr lang="ru-RU" sz="1400" dirty="0" smtClean="0"/>
            <a:t>%</a:t>
          </a:r>
          <a:endParaRPr lang="ru-RU" sz="2200" dirty="0"/>
        </a:p>
      </dgm:t>
    </dgm:pt>
    <dgm:pt modelId="{B9C74A90-92BE-4CF7-B572-DC434F1CAB55}" type="parTrans" cxnId="{E1EDC28E-5D2E-4197-B273-5A2C6506A8DC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D2835A99-156C-4A2A-B1D2-330232A14FD2}" type="sibTrans" cxnId="{E1EDC28E-5D2E-4197-B273-5A2C6506A8DC}">
      <dgm:prSet/>
      <dgm:spPr/>
      <dgm:t>
        <a:bodyPr/>
        <a:lstStyle/>
        <a:p>
          <a:endParaRPr lang="ru-RU"/>
        </a:p>
      </dgm:t>
    </dgm:pt>
    <dgm:pt modelId="{6F6B11CF-FCB6-448E-AA68-70B74C302281}" type="pres">
      <dgm:prSet presAssocID="{4CE95167-64A4-4EA0-8ADF-4216144FDCA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4EE6EFF-E43E-491C-9D1A-0A5A7BDBEB0B}" type="pres">
      <dgm:prSet presAssocID="{409ABF5D-84D9-44B2-B0B8-70778E8D61AE}" presName="hierRoot1" presStyleCnt="0"/>
      <dgm:spPr/>
    </dgm:pt>
    <dgm:pt modelId="{316E6902-706A-4035-9E13-FE87F38A10AE}" type="pres">
      <dgm:prSet presAssocID="{409ABF5D-84D9-44B2-B0B8-70778E8D61AE}" presName="composite" presStyleCnt="0"/>
      <dgm:spPr/>
    </dgm:pt>
    <dgm:pt modelId="{507A763E-F99E-4DDB-BA1B-E1CF5F958E8E}" type="pres">
      <dgm:prSet presAssocID="{409ABF5D-84D9-44B2-B0B8-70778E8D61AE}" presName="background" presStyleLbl="node0" presStyleIdx="0" presStyleCnt="1"/>
      <dgm:spPr>
        <a:solidFill>
          <a:srgbClr val="92D050"/>
        </a:solidFill>
      </dgm:spPr>
      <dgm:t>
        <a:bodyPr/>
        <a:lstStyle/>
        <a:p>
          <a:endParaRPr lang="ru-RU"/>
        </a:p>
      </dgm:t>
    </dgm:pt>
    <dgm:pt modelId="{1714EA65-F921-4E14-B841-C44009F8065C}" type="pres">
      <dgm:prSet presAssocID="{409ABF5D-84D9-44B2-B0B8-70778E8D61AE}" presName="text" presStyleLbl="fgAcc0" presStyleIdx="0" presStyleCnt="1" custScaleX="2882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8D64E4-3D1C-4EEB-AA0E-7910FC5EFA32}" type="pres">
      <dgm:prSet presAssocID="{409ABF5D-84D9-44B2-B0B8-70778E8D61AE}" presName="hierChild2" presStyleCnt="0"/>
      <dgm:spPr/>
    </dgm:pt>
    <dgm:pt modelId="{05EAEE7B-EB81-41DB-8260-ED63E18287CF}" type="pres">
      <dgm:prSet presAssocID="{BE459AAE-6EAE-447F-ACAF-83A91ABB25EC}" presName="Name10" presStyleLbl="parChTrans1D2" presStyleIdx="0" presStyleCnt="3"/>
      <dgm:spPr/>
      <dgm:t>
        <a:bodyPr/>
        <a:lstStyle/>
        <a:p>
          <a:endParaRPr lang="ru-RU"/>
        </a:p>
      </dgm:t>
    </dgm:pt>
    <dgm:pt modelId="{5FD7BDFE-D6E5-430F-AEC4-F2E735938C4A}" type="pres">
      <dgm:prSet presAssocID="{4E2441C2-3557-4FAB-8FC4-E250E20E37CB}" presName="hierRoot2" presStyleCnt="0"/>
      <dgm:spPr/>
    </dgm:pt>
    <dgm:pt modelId="{BA845E50-4A74-4220-A8BD-9AB95B1E30CE}" type="pres">
      <dgm:prSet presAssocID="{4E2441C2-3557-4FAB-8FC4-E250E20E37CB}" presName="composite2" presStyleCnt="0"/>
      <dgm:spPr/>
    </dgm:pt>
    <dgm:pt modelId="{98D48CB3-66AE-40FC-BCFE-E3E820613270}" type="pres">
      <dgm:prSet presAssocID="{4E2441C2-3557-4FAB-8FC4-E250E20E37CB}" presName="background2" presStyleLbl="node2" presStyleIdx="0" presStyleCnt="3"/>
      <dgm:spPr>
        <a:solidFill>
          <a:srgbClr val="92D050"/>
        </a:solidFill>
      </dgm:spPr>
      <dgm:t>
        <a:bodyPr/>
        <a:lstStyle/>
        <a:p>
          <a:endParaRPr lang="ru-RU"/>
        </a:p>
      </dgm:t>
    </dgm:pt>
    <dgm:pt modelId="{C502663E-603C-44BA-BC1B-AAAF04CDD98A}" type="pres">
      <dgm:prSet presAssocID="{4E2441C2-3557-4FAB-8FC4-E250E20E37CB}" presName="text2" presStyleLbl="fgAcc2" presStyleIdx="0" presStyleCnt="3" custScaleY="1262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762DED-602D-4229-B0BF-A21304934419}" type="pres">
      <dgm:prSet presAssocID="{4E2441C2-3557-4FAB-8FC4-E250E20E37CB}" presName="hierChild3" presStyleCnt="0"/>
      <dgm:spPr/>
    </dgm:pt>
    <dgm:pt modelId="{556C624A-92C8-4E39-A36A-9591BC75B3C4}" type="pres">
      <dgm:prSet presAssocID="{9F4FBF7F-82B3-4570-856C-E8CC84330A4E}" presName="Name10" presStyleLbl="parChTrans1D2" presStyleIdx="1" presStyleCnt="3"/>
      <dgm:spPr/>
      <dgm:t>
        <a:bodyPr/>
        <a:lstStyle/>
        <a:p>
          <a:endParaRPr lang="ru-RU"/>
        </a:p>
      </dgm:t>
    </dgm:pt>
    <dgm:pt modelId="{1BCA3A95-F40A-48F9-9FF6-A2F99F06E375}" type="pres">
      <dgm:prSet presAssocID="{EF6FFA71-BF3F-4328-A538-F79B6696285B}" presName="hierRoot2" presStyleCnt="0"/>
      <dgm:spPr/>
    </dgm:pt>
    <dgm:pt modelId="{FB7AB105-60A2-4C91-9F69-55E2F3651BF2}" type="pres">
      <dgm:prSet presAssocID="{EF6FFA71-BF3F-4328-A538-F79B6696285B}" presName="composite2" presStyleCnt="0"/>
      <dgm:spPr/>
    </dgm:pt>
    <dgm:pt modelId="{DAB9C001-DDF0-476E-8317-43EE0B46567F}" type="pres">
      <dgm:prSet presAssocID="{EF6FFA71-BF3F-4328-A538-F79B6696285B}" presName="background2" presStyleLbl="node2" presStyleIdx="1" presStyleCnt="3"/>
      <dgm:spPr>
        <a:solidFill>
          <a:srgbClr val="92D050"/>
        </a:solidFill>
      </dgm:spPr>
      <dgm:t>
        <a:bodyPr/>
        <a:lstStyle/>
        <a:p>
          <a:endParaRPr lang="ru-RU"/>
        </a:p>
      </dgm:t>
    </dgm:pt>
    <dgm:pt modelId="{9D6D3A64-10E0-47D0-8D64-7E59709D8419}" type="pres">
      <dgm:prSet presAssocID="{EF6FFA71-BF3F-4328-A538-F79B6696285B}" presName="text2" presStyleLbl="fgAcc2" presStyleIdx="1" presStyleCnt="3" custScaleX="103197" custScaleY="1278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D79D7D-B914-4EB3-90FB-1B41EACF85AB}" type="pres">
      <dgm:prSet presAssocID="{EF6FFA71-BF3F-4328-A538-F79B6696285B}" presName="hierChild3" presStyleCnt="0"/>
      <dgm:spPr/>
    </dgm:pt>
    <dgm:pt modelId="{4B66425A-6571-462D-A201-474C03182018}" type="pres">
      <dgm:prSet presAssocID="{B9C74A90-92BE-4CF7-B572-DC434F1CAB55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9522B0D-BDCD-45B4-B977-FF2FA69123CA}" type="pres">
      <dgm:prSet presAssocID="{4DE2BC05-E84E-4C9A-8F72-9E133D4EB526}" presName="hierRoot2" presStyleCnt="0"/>
      <dgm:spPr/>
    </dgm:pt>
    <dgm:pt modelId="{CB0F7D49-A4BC-4E6D-A27F-6AAFEEC7189B}" type="pres">
      <dgm:prSet presAssocID="{4DE2BC05-E84E-4C9A-8F72-9E133D4EB526}" presName="composite2" presStyleCnt="0"/>
      <dgm:spPr/>
    </dgm:pt>
    <dgm:pt modelId="{C62097D6-4133-42AC-89BA-76DE99953758}" type="pres">
      <dgm:prSet presAssocID="{4DE2BC05-E84E-4C9A-8F72-9E133D4EB526}" presName="background2" presStyleLbl="node2" presStyleIdx="2" presStyleCnt="3"/>
      <dgm:spPr>
        <a:solidFill>
          <a:srgbClr val="92D050"/>
        </a:solidFill>
      </dgm:spPr>
      <dgm:t>
        <a:bodyPr/>
        <a:lstStyle/>
        <a:p>
          <a:endParaRPr lang="ru-RU"/>
        </a:p>
      </dgm:t>
    </dgm:pt>
    <dgm:pt modelId="{5442EC57-43FB-468D-8535-AFC5D4699041}" type="pres">
      <dgm:prSet presAssocID="{4DE2BC05-E84E-4C9A-8F72-9E133D4EB526}" presName="text2" presStyleLbl="fgAcc2" presStyleIdx="2" presStyleCnt="3" custScaleY="1262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478446-7F86-46D4-B832-BBF8F6886C40}" type="pres">
      <dgm:prSet presAssocID="{4DE2BC05-E84E-4C9A-8F72-9E133D4EB526}" presName="hierChild3" presStyleCnt="0"/>
      <dgm:spPr/>
    </dgm:pt>
  </dgm:ptLst>
  <dgm:cxnLst>
    <dgm:cxn modelId="{30C74F5E-A2FC-4B50-83FB-48681BAAF907}" type="presOf" srcId="{4E2441C2-3557-4FAB-8FC4-E250E20E37CB}" destId="{C502663E-603C-44BA-BC1B-AAAF04CDD98A}" srcOrd="0" destOrd="0" presId="urn:microsoft.com/office/officeart/2005/8/layout/hierarchy1"/>
    <dgm:cxn modelId="{66C464C2-84AE-4289-8B7B-13C4A571C87A}" srcId="{4CE95167-64A4-4EA0-8ADF-4216144FDCA2}" destId="{409ABF5D-84D9-44B2-B0B8-70778E8D61AE}" srcOrd="0" destOrd="0" parTransId="{D85240EB-D369-442F-BAA3-489B63062A12}" sibTransId="{FF555843-F996-476E-A443-734ABA9439D0}"/>
    <dgm:cxn modelId="{676EC064-E494-4BA4-AEED-9EEAC7A3BBEB}" srcId="{409ABF5D-84D9-44B2-B0B8-70778E8D61AE}" destId="{4E2441C2-3557-4FAB-8FC4-E250E20E37CB}" srcOrd="0" destOrd="0" parTransId="{BE459AAE-6EAE-447F-ACAF-83A91ABB25EC}" sibTransId="{96AA91FC-E90F-454E-AACE-89558D804AE1}"/>
    <dgm:cxn modelId="{E1EDC28E-5D2E-4197-B273-5A2C6506A8DC}" srcId="{409ABF5D-84D9-44B2-B0B8-70778E8D61AE}" destId="{4DE2BC05-E84E-4C9A-8F72-9E133D4EB526}" srcOrd="2" destOrd="0" parTransId="{B9C74A90-92BE-4CF7-B572-DC434F1CAB55}" sibTransId="{D2835A99-156C-4A2A-B1D2-330232A14FD2}"/>
    <dgm:cxn modelId="{57039ECF-F32E-4232-B9CD-332F1FFA9E98}" type="presOf" srcId="{4DE2BC05-E84E-4C9A-8F72-9E133D4EB526}" destId="{5442EC57-43FB-468D-8535-AFC5D4699041}" srcOrd="0" destOrd="0" presId="urn:microsoft.com/office/officeart/2005/8/layout/hierarchy1"/>
    <dgm:cxn modelId="{BDB95D25-9EE3-45E3-9502-39E74236DDA8}" type="presOf" srcId="{EF6FFA71-BF3F-4328-A538-F79B6696285B}" destId="{9D6D3A64-10E0-47D0-8D64-7E59709D8419}" srcOrd="0" destOrd="0" presId="urn:microsoft.com/office/officeart/2005/8/layout/hierarchy1"/>
    <dgm:cxn modelId="{109CBB76-CCCF-4150-8320-1AA4D7E96360}" type="presOf" srcId="{9F4FBF7F-82B3-4570-856C-E8CC84330A4E}" destId="{556C624A-92C8-4E39-A36A-9591BC75B3C4}" srcOrd="0" destOrd="0" presId="urn:microsoft.com/office/officeart/2005/8/layout/hierarchy1"/>
    <dgm:cxn modelId="{490039A6-9E02-4B55-A8AE-75BFD954E2FE}" type="presOf" srcId="{409ABF5D-84D9-44B2-B0B8-70778E8D61AE}" destId="{1714EA65-F921-4E14-B841-C44009F8065C}" srcOrd="0" destOrd="0" presId="urn:microsoft.com/office/officeart/2005/8/layout/hierarchy1"/>
    <dgm:cxn modelId="{570878CA-0807-4D82-B444-5DCD1EC262F3}" type="presOf" srcId="{BE459AAE-6EAE-447F-ACAF-83A91ABB25EC}" destId="{05EAEE7B-EB81-41DB-8260-ED63E18287CF}" srcOrd="0" destOrd="0" presId="urn:microsoft.com/office/officeart/2005/8/layout/hierarchy1"/>
    <dgm:cxn modelId="{8A982F42-5231-44FF-97EB-18BE7E022ED9}" type="presOf" srcId="{B9C74A90-92BE-4CF7-B572-DC434F1CAB55}" destId="{4B66425A-6571-462D-A201-474C03182018}" srcOrd="0" destOrd="0" presId="urn:microsoft.com/office/officeart/2005/8/layout/hierarchy1"/>
    <dgm:cxn modelId="{E300575D-65BF-45BC-9B60-3BD02AC7ED21}" srcId="{409ABF5D-84D9-44B2-B0B8-70778E8D61AE}" destId="{EF6FFA71-BF3F-4328-A538-F79B6696285B}" srcOrd="1" destOrd="0" parTransId="{9F4FBF7F-82B3-4570-856C-E8CC84330A4E}" sibTransId="{FC0A5DBE-B3A4-43FA-922B-797EF02988A4}"/>
    <dgm:cxn modelId="{C1595D7E-41FC-4774-B61D-33E5D091FAAA}" type="presOf" srcId="{4CE95167-64A4-4EA0-8ADF-4216144FDCA2}" destId="{6F6B11CF-FCB6-448E-AA68-70B74C302281}" srcOrd="0" destOrd="0" presId="urn:microsoft.com/office/officeart/2005/8/layout/hierarchy1"/>
    <dgm:cxn modelId="{6D07BC29-2F73-498C-8FE9-0A9A6C42C065}" type="presParOf" srcId="{6F6B11CF-FCB6-448E-AA68-70B74C302281}" destId="{A4EE6EFF-E43E-491C-9D1A-0A5A7BDBEB0B}" srcOrd="0" destOrd="0" presId="urn:microsoft.com/office/officeart/2005/8/layout/hierarchy1"/>
    <dgm:cxn modelId="{0D619D42-9C14-4115-96F2-8F07568A1D40}" type="presParOf" srcId="{A4EE6EFF-E43E-491C-9D1A-0A5A7BDBEB0B}" destId="{316E6902-706A-4035-9E13-FE87F38A10AE}" srcOrd="0" destOrd="0" presId="urn:microsoft.com/office/officeart/2005/8/layout/hierarchy1"/>
    <dgm:cxn modelId="{1ED1946A-8C8B-4BB5-8646-2DD42EA3422A}" type="presParOf" srcId="{316E6902-706A-4035-9E13-FE87F38A10AE}" destId="{507A763E-F99E-4DDB-BA1B-E1CF5F958E8E}" srcOrd="0" destOrd="0" presId="urn:microsoft.com/office/officeart/2005/8/layout/hierarchy1"/>
    <dgm:cxn modelId="{198718A0-09BE-4A06-8B8C-4C4BB6DE199B}" type="presParOf" srcId="{316E6902-706A-4035-9E13-FE87F38A10AE}" destId="{1714EA65-F921-4E14-B841-C44009F8065C}" srcOrd="1" destOrd="0" presId="urn:microsoft.com/office/officeart/2005/8/layout/hierarchy1"/>
    <dgm:cxn modelId="{B544D50B-9B5E-4840-8A9C-BE1F13F68FA7}" type="presParOf" srcId="{A4EE6EFF-E43E-491C-9D1A-0A5A7BDBEB0B}" destId="{058D64E4-3D1C-4EEB-AA0E-7910FC5EFA32}" srcOrd="1" destOrd="0" presId="urn:microsoft.com/office/officeart/2005/8/layout/hierarchy1"/>
    <dgm:cxn modelId="{33FCCDE9-3A1C-4885-B5C3-8A2B70828325}" type="presParOf" srcId="{058D64E4-3D1C-4EEB-AA0E-7910FC5EFA32}" destId="{05EAEE7B-EB81-41DB-8260-ED63E18287CF}" srcOrd="0" destOrd="0" presId="urn:microsoft.com/office/officeart/2005/8/layout/hierarchy1"/>
    <dgm:cxn modelId="{498A4270-DD39-48C4-B09C-0B23F8162F1A}" type="presParOf" srcId="{058D64E4-3D1C-4EEB-AA0E-7910FC5EFA32}" destId="{5FD7BDFE-D6E5-430F-AEC4-F2E735938C4A}" srcOrd="1" destOrd="0" presId="urn:microsoft.com/office/officeart/2005/8/layout/hierarchy1"/>
    <dgm:cxn modelId="{54E786BB-C0B7-4047-A6C2-88A076E58041}" type="presParOf" srcId="{5FD7BDFE-D6E5-430F-AEC4-F2E735938C4A}" destId="{BA845E50-4A74-4220-A8BD-9AB95B1E30CE}" srcOrd="0" destOrd="0" presId="urn:microsoft.com/office/officeart/2005/8/layout/hierarchy1"/>
    <dgm:cxn modelId="{3FA11235-2DEB-404D-9DD8-50B245E249DE}" type="presParOf" srcId="{BA845E50-4A74-4220-A8BD-9AB95B1E30CE}" destId="{98D48CB3-66AE-40FC-BCFE-E3E820613270}" srcOrd="0" destOrd="0" presId="urn:microsoft.com/office/officeart/2005/8/layout/hierarchy1"/>
    <dgm:cxn modelId="{71496A67-30F4-4413-9CF4-CF8B2C060486}" type="presParOf" srcId="{BA845E50-4A74-4220-A8BD-9AB95B1E30CE}" destId="{C502663E-603C-44BA-BC1B-AAAF04CDD98A}" srcOrd="1" destOrd="0" presId="urn:microsoft.com/office/officeart/2005/8/layout/hierarchy1"/>
    <dgm:cxn modelId="{CE4B0B9C-FFA3-40B3-A49F-266C864B81F2}" type="presParOf" srcId="{5FD7BDFE-D6E5-430F-AEC4-F2E735938C4A}" destId="{68762DED-602D-4229-B0BF-A21304934419}" srcOrd="1" destOrd="0" presId="urn:microsoft.com/office/officeart/2005/8/layout/hierarchy1"/>
    <dgm:cxn modelId="{23C2B6EE-DDCF-42D7-86B4-1B10DA9CC283}" type="presParOf" srcId="{058D64E4-3D1C-4EEB-AA0E-7910FC5EFA32}" destId="{556C624A-92C8-4E39-A36A-9591BC75B3C4}" srcOrd="2" destOrd="0" presId="urn:microsoft.com/office/officeart/2005/8/layout/hierarchy1"/>
    <dgm:cxn modelId="{B6F2F96B-8582-4F76-AC2A-1BCDABC5B7EE}" type="presParOf" srcId="{058D64E4-3D1C-4EEB-AA0E-7910FC5EFA32}" destId="{1BCA3A95-F40A-48F9-9FF6-A2F99F06E375}" srcOrd="3" destOrd="0" presId="urn:microsoft.com/office/officeart/2005/8/layout/hierarchy1"/>
    <dgm:cxn modelId="{82DA3FC5-FDFA-40B7-B8BF-DA55BA455321}" type="presParOf" srcId="{1BCA3A95-F40A-48F9-9FF6-A2F99F06E375}" destId="{FB7AB105-60A2-4C91-9F69-55E2F3651BF2}" srcOrd="0" destOrd="0" presId="urn:microsoft.com/office/officeart/2005/8/layout/hierarchy1"/>
    <dgm:cxn modelId="{7D79F019-DACF-4ADF-A15B-E9CC5E3265B5}" type="presParOf" srcId="{FB7AB105-60A2-4C91-9F69-55E2F3651BF2}" destId="{DAB9C001-DDF0-476E-8317-43EE0B46567F}" srcOrd="0" destOrd="0" presId="urn:microsoft.com/office/officeart/2005/8/layout/hierarchy1"/>
    <dgm:cxn modelId="{85622EA3-9E19-4D75-9404-BAE6E34CF2DE}" type="presParOf" srcId="{FB7AB105-60A2-4C91-9F69-55E2F3651BF2}" destId="{9D6D3A64-10E0-47D0-8D64-7E59709D8419}" srcOrd="1" destOrd="0" presId="urn:microsoft.com/office/officeart/2005/8/layout/hierarchy1"/>
    <dgm:cxn modelId="{1A9AB968-28FA-4B0D-BE0C-6EA3879AED18}" type="presParOf" srcId="{1BCA3A95-F40A-48F9-9FF6-A2F99F06E375}" destId="{72D79D7D-B914-4EB3-90FB-1B41EACF85AB}" srcOrd="1" destOrd="0" presId="urn:microsoft.com/office/officeart/2005/8/layout/hierarchy1"/>
    <dgm:cxn modelId="{939BD219-7682-4519-96E8-529E65B80561}" type="presParOf" srcId="{058D64E4-3D1C-4EEB-AA0E-7910FC5EFA32}" destId="{4B66425A-6571-462D-A201-474C03182018}" srcOrd="4" destOrd="0" presId="urn:microsoft.com/office/officeart/2005/8/layout/hierarchy1"/>
    <dgm:cxn modelId="{BF2F75FB-84BC-4F63-A8D1-05E7355E3CD6}" type="presParOf" srcId="{058D64E4-3D1C-4EEB-AA0E-7910FC5EFA32}" destId="{29522B0D-BDCD-45B4-B977-FF2FA69123CA}" srcOrd="5" destOrd="0" presId="urn:microsoft.com/office/officeart/2005/8/layout/hierarchy1"/>
    <dgm:cxn modelId="{32026C5A-DF85-45EE-8952-72AF909F1AC3}" type="presParOf" srcId="{29522B0D-BDCD-45B4-B977-FF2FA69123CA}" destId="{CB0F7D49-A4BC-4E6D-A27F-6AAFEEC7189B}" srcOrd="0" destOrd="0" presId="urn:microsoft.com/office/officeart/2005/8/layout/hierarchy1"/>
    <dgm:cxn modelId="{1EEE4553-9CB2-4452-8B11-D94F2DD9D7BF}" type="presParOf" srcId="{CB0F7D49-A4BC-4E6D-A27F-6AAFEEC7189B}" destId="{C62097D6-4133-42AC-89BA-76DE99953758}" srcOrd="0" destOrd="0" presId="urn:microsoft.com/office/officeart/2005/8/layout/hierarchy1"/>
    <dgm:cxn modelId="{A6C4EEEF-CE99-4C29-B4C8-A98CBB556F05}" type="presParOf" srcId="{CB0F7D49-A4BC-4E6D-A27F-6AAFEEC7189B}" destId="{5442EC57-43FB-468D-8535-AFC5D4699041}" srcOrd="1" destOrd="0" presId="urn:microsoft.com/office/officeart/2005/8/layout/hierarchy1"/>
    <dgm:cxn modelId="{BAD52FA9-437C-494A-A574-2F65D81DD299}" type="presParOf" srcId="{29522B0D-BDCD-45B4-B977-FF2FA69123CA}" destId="{1B478446-7F86-46D4-B832-BBF8F6886C4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5BB3A4-ED00-482C-808C-A04177D8946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BB290BA-BC9F-41B5-989A-D2D8697EA586}">
      <dgm:prSet custT="1"/>
      <dgm:spPr>
        <a:solidFill>
          <a:srgbClr val="62983E"/>
        </a:solidFill>
      </dgm:spPr>
      <dgm:t>
        <a:bodyPr/>
        <a:lstStyle/>
        <a:p>
          <a:pPr rtl="0"/>
          <a:r>
            <a:rPr lang="ru-RU" sz="1800" dirty="0" smtClean="0"/>
            <a:t>Все финансовые расходы контролирует Президиум городской организации Профсоюза</a:t>
          </a:r>
          <a:endParaRPr lang="ru-RU" sz="1800" dirty="0"/>
        </a:p>
      </dgm:t>
    </dgm:pt>
    <dgm:pt modelId="{B0073A84-4D9E-4A17-9128-80FD2B3743E6}" type="parTrans" cxnId="{B475BEDB-6A94-4414-A347-0E046D4E8752}">
      <dgm:prSet/>
      <dgm:spPr/>
      <dgm:t>
        <a:bodyPr/>
        <a:lstStyle/>
        <a:p>
          <a:endParaRPr lang="ru-RU" sz="2000"/>
        </a:p>
      </dgm:t>
    </dgm:pt>
    <dgm:pt modelId="{5AD5D18A-7E50-41F6-82AB-C2C29C55625D}" type="sibTrans" cxnId="{B475BEDB-6A94-4414-A347-0E046D4E8752}">
      <dgm:prSet/>
      <dgm:spPr/>
      <dgm:t>
        <a:bodyPr/>
        <a:lstStyle/>
        <a:p>
          <a:endParaRPr lang="ru-RU" sz="2000"/>
        </a:p>
      </dgm:t>
    </dgm:pt>
    <dgm:pt modelId="{7E7955D8-F1D0-4AD1-B80C-C9DF373D07C2}">
      <dgm:prSet custT="1"/>
      <dgm:spPr>
        <a:solidFill>
          <a:srgbClr val="62983E"/>
        </a:solidFill>
      </dgm:spPr>
      <dgm:t>
        <a:bodyPr/>
        <a:lstStyle/>
        <a:p>
          <a:pPr rtl="0"/>
          <a:r>
            <a:rPr lang="ru-RU" sz="1800" dirty="0" smtClean="0"/>
            <a:t>Смета доходов и расходов утверждается Горкомом Профсоюза</a:t>
          </a:r>
          <a:endParaRPr lang="ru-RU" sz="1800" dirty="0"/>
        </a:p>
      </dgm:t>
    </dgm:pt>
    <dgm:pt modelId="{80B279E1-30A8-4E1D-9A51-B1A42A6C7A28}" type="parTrans" cxnId="{3EB87BEF-1CEC-4182-AF2E-0FD90CDE0DBE}">
      <dgm:prSet/>
      <dgm:spPr/>
      <dgm:t>
        <a:bodyPr/>
        <a:lstStyle/>
        <a:p>
          <a:endParaRPr lang="ru-RU" sz="2000"/>
        </a:p>
      </dgm:t>
    </dgm:pt>
    <dgm:pt modelId="{81B1F6F3-F9FF-4C91-A322-A94D1134D76F}" type="sibTrans" cxnId="{3EB87BEF-1CEC-4182-AF2E-0FD90CDE0DBE}">
      <dgm:prSet/>
      <dgm:spPr/>
      <dgm:t>
        <a:bodyPr/>
        <a:lstStyle/>
        <a:p>
          <a:endParaRPr lang="ru-RU" sz="2000"/>
        </a:p>
      </dgm:t>
    </dgm:pt>
    <dgm:pt modelId="{3FC0DD35-6CCF-4798-9A18-F22BE3F7E519}" type="pres">
      <dgm:prSet presAssocID="{005BB3A4-ED00-482C-808C-A04177D894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8CAF075-A081-4EFC-B3DC-58B79D69590A}" type="pres">
      <dgm:prSet presAssocID="{6BB290BA-BC9F-41B5-989A-D2D8697EA586}" presName="hierRoot1" presStyleCnt="0">
        <dgm:presLayoutVars>
          <dgm:hierBranch val="init"/>
        </dgm:presLayoutVars>
      </dgm:prSet>
      <dgm:spPr/>
    </dgm:pt>
    <dgm:pt modelId="{1B2B758A-E7CB-412E-BDE6-3875C55126D3}" type="pres">
      <dgm:prSet presAssocID="{6BB290BA-BC9F-41B5-989A-D2D8697EA586}" presName="rootComposite1" presStyleCnt="0"/>
      <dgm:spPr/>
    </dgm:pt>
    <dgm:pt modelId="{3ABD2AD2-FF1C-4078-BA6D-1EE43E80B815}" type="pres">
      <dgm:prSet presAssocID="{6BB290BA-BC9F-41B5-989A-D2D8697EA586}" presName="rootText1" presStyleLbl="node0" presStyleIdx="0" presStyleCnt="2" custScaleX="483411" custScaleY="234252" custLinFactX="200000" custLinFactY="191694" custLinFactNeighborX="259324" custLinFactNeighborY="2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C95B0BD-ABCC-4B31-9A61-F503261F93B4}" type="pres">
      <dgm:prSet presAssocID="{6BB290BA-BC9F-41B5-989A-D2D8697EA58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0714743-AF67-42E7-A014-5B2CEA221C1C}" type="pres">
      <dgm:prSet presAssocID="{6BB290BA-BC9F-41B5-989A-D2D8697EA586}" presName="hierChild2" presStyleCnt="0"/>
      <dgm:spPr/>
    </dgm:pt>
    <dgm:pt modelId="{C6AB1F3B-C947-446D-ADB0-25100468D7EE}" type="pres">
      <dgm:prSet presAssocID="{6BB290BA-BC9F-41B5-989A-D2D8697EA586}" presName="hierChild3" presStyleCnt="0"/>
      <dgm:spPr/>
    </dgm:pt>
    <dgm:pt modelId="{3CD9FB4C-241D-4FB5-B723-38A2DF06B695}" type="pres">
      <dgm:prSet presAssocID="{7E7955D8-F1D0-4AD1-B80C-C9DF373D07C2}" presName="hierRoot1" presStyleCnt="0">
        <dgm:presLayoutVars>
          <dgm:hierBranch val="init"/>
        </dgm:presLayoutVars>
      </dgm:prSet>
      <dgm:spPr/>
    </dgm:pt>
    <dgm:pt modelId="{69FE8E01-3728-4575-8536-75883E0ABBCE}" type="pres">
      <dgm:prSet presAssocID="{7E7955D8-F1D0-4AD1-B80C-C9DF373D07C2}" presName="rootComposite1" presStyleCnt="0"/>
      <dgm:spPr/>
    </dgm:pt>
    <dgm:pt modelId="{A6ABDA36-66F8-4584-8759-852A59A99879}" type="pres">
      <dgm:prSet presAssocID="{7E7955D8-F1D0-4AD1-B80C-C9DF373D07C2}" presName="rootText1" presStyleLbl="node0" presStyleIdx="1" presStyleCnt="2" custScaleX="439084" custScaleY="234397" custLinFactX="-205764" custLinFactNeighborX="-300000" custLinFactNeighborY="-56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D51F90-B86B-4E1D-BD02-618120EE72E4}" type="pres">
      <dgm:prSet presAssocID="{7E7955D8-F1D0-4AD1-B80C-C9DF373D07C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BB21636-A781-4BAE-B369-F09EF6D2AFFA}" type="pres">
      <dgm:prSet presAssocID="{7E7955D8-F1D0-4AD1-B80C-C9DF373D07C2}" presName="hierChild2" presStyleCnt="0"/>
      <dgm:spPr/>
    </dgm:pt>
    <dgm:pt modelId="{B1195DB3-B031-4999-A5ED-967ACF14A6F6}" type="pres">
      <dgm:prSet presAssocID="{7E7955D8-F1D0-4AD1-B80C-C9DF373D07C2}" presName="hierChild3" presStyleCnt="0"/>
      <dgm:spPr/>
    </dgm:pt>
  </dgm:ptLst>
  <dgm:cxnLst>
    <dgm:cxn modelId="{01F70820-4EC5-4282-9EC4-C6B2D636898E}" type="presOf" srcId="{6BB290BA-BC9F-41B5-989A-D2D8697EA586}" destId="{3ABD2AD2-FF1C-4078-BA6D-1EE43E80B815}" srcOrd="0" destOrd="0" presId="urn:microsoft.com/office/officeart/2005/8/layout/orgChart1"/>
    <dgm:cxn modelId="{75F48742-9372-4130-8359-BB4BC681F4DE}" type="presOf" srcId="{005BB3A4-ED00-482C-808C-A04177D89469}" destId="{3FC0DD35-6CCF-4798-9A18-F22BE3F7E519}" srcOrd="0" destOrd="0" presId="urn:microsoft.com/office/officeart/2005/8/layout/orgChart1"/>
    <dgm:cxn modelId="{10A71421-13C9-4B00-BA51-336D2C0485E4}" type="presOf" srcId="{7E7955D8-F1D0-4AD1-B80C-C9DF373D07C2}" destId="{FAD51F90-B86B-4E1D-BD02-618120EE72E4}" srcOrd="1" destOrd="0" presId="urn:microsoft.com/office/officeart/2005/8/layout/orgChart1"/>
    <dgm:cxn modelId="{3EB87BEF-1CEC-4182-AF2E-0FD90CDE0DBE}" srcId="{005BB3A4-ED00-482C-808C-A04177D89469}" destId="{7E7955D8-F1D0-4AD1-B80C-C9DF373D07C2}" srcOrd="1" destOrd="0" parTransId="{80B279E1-30A8-4E1D-9A51-B1A42A6C7A28}" sibTransId="{81B1F6F3-F9FF-4C91-A322-A94D1134D76F}"/>
    <dgm:cxn modelId="{590EFD48-A6F9-4413-A489-55E10D9E6029}" type="presOf" srcId="{6BB290BA-BC9F-41B5-989A-D2D8697EA586}" destId="{FC95B0BD-ABCC-4B31-9A61-F503261F93B4}" srcOrd="1" destOrd="0" presId="urn:microsoft.com/office/officeart/2005/8/layout/orgChart1"/>
    <dgm:cxn modelId="{B475BEDB-6A94-4414-A347-0E046D4E8752}" srcId="{005BB3A4-ED00-482C-808C-A04177D89469}" destId="{6BB290BA-BC9F-41B5-989A-D2D8697EA586}" srcOrd="0" destOrd="0" parTransId="{B0073A84-4D9E-4A17-9128-80FD2B3743E6}" sibTransId="{5AD5D18A-7E50-41F6-82AB-C2C29C55625D}"/>
    <dgm:cxn modelId="{0C053B8F-A39C-4D1B-9F50-DBBBEFF80413}" type="presOf" srcId="{7E7955D8-F1D0-4AD1-B80C-C9DF373D07C2}" destId="{A6ABDA36-66F8-4584-8759-852A59A99879}" srcOrd="0" destOrd="0" presId="urn:microsoft.com/office/officeart/2005/8/layout/orgChart1"/>
    <dgm:cxn modelId="{727E773E-1A27-4AAE-B486-3F0BBA3C198C}" type="presParOf" srcId="{3FC0DD35-6CCF-4798-9A18-F22BE3F7E519}" destId="{C8CAF075-A081-4EFC-B3DC-58B79D69590A}" srcOrd="0" destOrd="0" presId="urn:microsoft.com/office/officeart/2005/8/layout/orgChart1"/>
    <dgm:cxn modelId="{D1CEB553-54D2-4330-97C4-75891B2E51C8}" type="presParOf" srcId="{C8CAF075-A081-4EFC-B3DC-58B79D69590A}" destId="{1B2B758A-E7CB-412E-BDE6-3875C55126D3}" srcOrd="0" destOrd="0" presId="urn:microsoft.com/office/officeart/2005/8/layout/orgChart1"/>
    <dgm:cxn modelId="{79EB5AA8-A27D-4665-BD36-3E57126F48A9}" type="presParOf" srcId="{1B2B758A-E7CB-412E-BDE6-3875C55126D3}" destId="{3ABD2AD2-FF1C-4078-BA6D-1EE43E80B815}" srcOrd="0" destOrd="0" presId="urn:microsoft.com/office/officeart/2005/8/layout/orgChart1"/>
    <dgm:cxn modelId="{EC12797E-8105-44D7-872C-1441673BFF7E}" type="presParOf" srcId="{1B2B758A-E7CB-412E-BDE6-3875C55126D3}" destId="{FC95B0BD-ABCC-4B31-9A61-F503261F93B4}" srcOrd="1" destOrd="0" presId="urn:microsoft.com/office/officeart/2005/8/layout/orgChart1"/>
    <dgm:cxn modelId="{23F5350B-640B-4935-B900-B57EE340794E}" type="presParOf" srcId="{C8CAF075-A081-4EFC-B3DC-58B79D69590A}" destId="{30714743-AF67-42E7-A014-5B2CEA221C1C}" srcOrd="1" destOrd="0" presId="urn:microsoft.com/office/officeart/2005/8/layout/orgChart1"/>
    <dgm:cxn modelId="{582D927A-708A-42FF-AA3F-A75E78576174}" type="presParOf" srcId="{C8CAF075-A081-4EFC-B3DC-58B79D69590A}" destId="{C6AB1F3B-C947-446D-ADB0-25100468D7EE}" srcOrd="2" destOrd="0" presId="urn:microsoft.com/office/officeart/2005/8/layout/orgChart1"/>
    <dgm:cxn modelId="{EF86DBBE-FA02-4A99-8FAF-1E58E7A6D402}" type="presParOf" srcId="{3FC0DD35-6CCF-4798-9A18-F22BE3F7E519}" destId="{3CD9FB4C-241D-4FB5-B723-38A2DF06B695}" srcOrd="1" destOrd="0" presId="urn:microsoft.com/office/officeart/2005/8/layout/orgChart1"/>
    <dgm:cxn modelId="{7BA93763-1F67-45B3-ACE9-C9E42693F3A9}" type="presParOf" srcId="{3CD9FB4C-241D-4FB5-B723-38A2DF06B695}" destId="{69FE8E01-3728-4575-8536-75883E0ABBCE}" srcOrd="0" destOrd="0" presId="urn:microsoft.com/office/officeart/2005/8/layout/orgChart1"/>
    <dgm:cxn modelId="{6E5A10F2-00FB-4F3A-8E29-E2E9794F1CE5}" type="presParOf" srcId="{69FE8E01-3728-4575-8536-75883E0ABBCE}" destId="{A6ABDA36-66F8-4584-8759-852A59A99879}" srcOrd="0" destOrd="0" presId="urn:microsoft.com/office/officeart/2005/8/layout/orgChart1"/>
    <dgm:cxn modelId="{775B6202-5DFB-4CCB-A2C7-8C77CD5455DA}" type="presParOf" srcId="{69FE8E01-3728-4575-8536-75883E0ABBCE}" destId="{FAD51F90-B86B-4E1D-BD02-618120EE72E4}" srcOrd="1" destOrd="0" presId="urn:microsoft.com/office/officeart/2005/8/layout/orgChart1"/>
    <dgm:cxn modelId="{91BBFBFC-68FD-41D5-99FF-E4ED06870924}" type="presParOf" srcId="{3CD9FB4C-241D-4FB5-B723-38A2DF06B695}" destId="{4BB21636-A781-4BAE-B369-F09EF6D2AFFA}" srcOrd="1" destOrd="0" presId="urn:microsoft.com/office/officeart/2005/8/layout/orgChart1"/>
    <dgm:cxn modelId="{1D7BB34F-3A5C-4C8E-860E-34325C76A191}" type="presParOf" srcId="{3CD9FB4C-241D-4FB5-B723-38A2DF06B695}" destId="{B1195DB3-B031-4999-A5ED-967ACF14A6F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76CF54-438B-4288-BE4A-DAAC3DEE6536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0C1E224-7D2C-45F2-8F29-5CACD6AC8ADD}">
      <dgm:prSet phldrT="[Текст]"/>
      <dgm:spPr>
        <a:scene3d>
          <a:camera prst="orthographicFront"/>
          <a:lightRig rig="threePt" dir="t"/>
        </a:scene3d>
        <a:sp3d>
          <a:bevelT w="139700" prst="cross"/>
        </a:sp3d>
      </dgm:spPr>
      <dgm:t>
        <a:bodyPr/>
        <a:lstStyle/>
        <a:p>
          <a:pPr algn="l"/>
          <a:r>
            <a:rPr lang="ru-RU" dirty="0" smtClean="0"/>
            <a:t>Школы</a:t>
          </a:r>
          <a:endParaRPr lang="ru-RU" dirty="0"/>
        </a:p>
      </dgm:t>
    </dgm:pt>
    <dgm:pt modelId="{C20257C9-CFA6-4448-A35E-C91786F7C936}" type="parTrans" cxnId="{1D2F95A0-3499-4FEB-8E4C-6864F46A7803}">
      <dgm:prSet/>
      <dgm:spPr/>
      <dgm:t>
        <a:bodyPr/>
        <a:lstStyle/>
        <a:p>
          <a:endParaRPr lang="ru-RU"/>
        </a:p>
      </dgm:t>
    </dgm:pt>
    <dgm:pt modelId="{38091F38-1ABB-4D21-BDF5-8658500289DD}" type="sibTrans" cxnId="{1D2F95A0-3499-4FEB-8E4C-6864F46A7803}">
      <dgm:prSet/>
      <dgm:spPr/>
      <dgm:t>
        <a:bodyPr/>
        <a:lstStyle/>
        <a:p>
          <a:endParaRPr lang="ru-RU"/>
        </a:p>
      </dgm:t>
    </dgm:pt>
    <dgm:pt modelId="{7DBB2E2F-8B28-494F-B21E-444EBC54A325}">
      <dgm:prSet phldrT="[Текст]"/>
      <dgm:spPr/>
      <dgm:t>
        <a:bodyPr/>
        <a:lstStyle/>
        <a:p>
          <a:r>
            <a:rPr lang="ru-RU" dirty="0" smtClean="0"/>
            <a:t>1 м - </a:t>
          </a:r>
          <a:r>
            <a:rPr lang="ru-RU" dirty="0" err="1" smtClean="0"/>
            <a:t>шк</a:t>
          </a:r>
          <a:r>
            <a:rPr lang="ru-RU" dirty="0" smtClean="0"/>
            <a:t>. 9</a:t>
          </a:r>
          <a:endParaRPr lang="ru-RU" dirty="0"/>
        </a:p>
      </dgm:t>
    </dgm:pt>
    <dgm:pt modelId="{87D06F6F-18C6-489B-9409-DEBA59FBB644}" type="parTrans" cxnId="{7571BBE4-2239-4C19-93B8-4B69D560D9D1}">
      <dgm:prSet/>
      <dgm:spPr/>
      <dgm:t>
        <a:bodyPr/>
        <a:lstStyle/>
        <a:p>
          <a:endParaRPr lang="ru-RU"/>
        </a:p>
      </dgm:t>
    </dgm:pt>
    <dgm:pt modelId="{AEF34137-9DEE-4078-875F-8CA59C2C9F32}" type="sibTrans" cxnId="{7571BBE4-2239-4C19-93B8-4B69D560D9D1}">
      <dgm:prSet/>
      <dgm:spPr/>
      <dgm:t>
        <a:bodyPr/>
        <a:lstStyle/>
        <a:p>
          <a:endParaRPr lang="ru-RU"/>
        </a:p>
      </dgm:t>
    </dgm:pt>
    <dgm:pt modelId="{21074308-78F8-4DE3-B4EF-4DF7B3EEA5D4}">
      <dgm:prSet phldrT="[Текст]"/>
      <dgm:spPr/>
      <dgm:t>
        <a:bodyPr/>
        <a:lstStyle/>
        <a:p>
          <a:r>
            <a:rPr lang="ru-RU" dirty="0" smtClean="0"/>
            <a:t>2 м – </a:t>
          </a:r>
          <a:r>
            <a:rPr lang="ru-RU" dirty="0" err="1" smtClean="0"/>
            <a:t>шк</a:t>
          </a:r>
          <a:r>
            <a:rPr lang="ru-RU" dirty="0" smtClean="0"/>
            <a:t>. 70</a:t>
          </a:r>
          <a:endParaRPr lang="ru-RU" dirty="0"/>
        </a:p>
      </dgm:t>
    </dgm:pt>
    <dgm:pt modelId="{B0FD2C17-46B4-43D7-A62A-DF11C9BB0D9A}" type="parTrans" cxnId="{694AA9A2-6A23-48E0-B034-94FDC288084A}">
      <dgm:prSet/>
      <dgm:spPr/>
      <dgm:t>
        <a:bodyPr/>
        <a:lstStyle/>
        <a:p>
          <a:endParaRPr lang="ru-RU"/>
        </a:p>
      </dgm:t>
    </dgm:pt>
    <dgm:pt modelId="{CF7B5443-E14A-4340-83B8-DE72219FFBBB}" type="sibTrans" cxnId="{694AA9A2-6A23-48E0-B034-94FDC288084A}">
      <dgm:prSet/>
      <dgm:spPr/>
      <dgm:t>
        <a:bodyPr/>
        <a:lstStyle/>
        <a:p>
          <a:endParaRPr lang="ru-RU"/>
        </a:p>
      </dgm:t>
    </dgm:pt>
    <dgm:pt modelId="{01CB59C7-8A30-4A84-94CB-72DFD2C4EF93}">
      <dgm:prSet phldrT="[Текст]"/>
      <dgm:spPr>
        <a:scene3d>
          <a:camera prst="orthographicFront"/>
          <a:lightRig rig="threePt" dir="t"/>
        </a:scene3d>
        <a:sp3d>
          <a:bevelT w="139700" prst="cross"/>
        </a:sp3d>
      </dgm:spPr>
      <dgm:t>
        <a:bodyPr/>
        <a:lstStyle/>
        <a:p>
          <a:pPr algn="r"/>
          <a:r>
            <a:rPr lang="ru-RU" dirty="0" smtClean="0"/>
            <a:t>Детские сады</a:t>
          </a:r>
          <a:endParaRPr lang="ru-RU" dirty="0"/>
        </a:p>
      </dgm:t>
    </dgm:pt>
    <dgm:pt modelId="{2269A45A-D809-4EE7-8122-D146D17EC5D3}" type="parTrans" cxnId="{DF40003A-1868-4F0B-94BC-0D5BA68A23CB}">
      <dgm:prSet/>
      <dgm:spPr/>
      <dgm:t>
        <a:bodyPr/>
        <a:lstStyle/>
        <a:p>
          <a:endParaRPr lang="ru-RU"/>
        </a:p>
      </dgm:t>
    </dgm:pt>
    <dgm:pt modelId="{E4874756-5CB0-4CFB-86EC-125DC8D4FA0B}" type="sibTrans" cxnId="{DF40003A-1868-4F0B-94BC-0D5BA68A23CB}">
      <dgm:prSet/>
      <dgm:spPr/>
      <dgm:t>
        <a:bodyPr/>
        <a:lstStyle/>
        <a:p>
          <a:endParaRPr lang="ru-RU"/>
        </a:p>
      </dgm:t>
    </dgm:pt>
    <dgm:pt modelId="{7B861BDB-0559-441E-866C-14CE2104ACBD}">
      <dgm:prSet phldrT="[Текст]"/>
      <dgm:spPr/>
      <dgm:t>
        <a:bodyPr/>
        <a:lstStyle/>
        <a:p>
          <a:pPr algn="r"/>
          <a:r>
            <a:rPr lang="ru-RU" dirty="0" smtClean="0"/>
            <a:t>1 м – д/с  60</a:t>
          </a:r>
          <a:endParaRPr lang="ru-RU" dirty="0"/>
        </a:p>
      </dgm:t>
    </dgm:pt>
    <dgm:pt modelId="{3CA568BF-0C34-423A-AEAA-90F945973500}" type="parTrans" cxnId="{D704FF39-A05A-4349-BD72-BF06F8E2173B}">
      <dgm:prSet/>
      <dgm:spPr/>
      <dgm:t>
        <a:bodyPr/>
        <a:lstStyle/>
        <a:p>
          <a:endParaRPr lang="ru-RU"/>
        </a:p>
      </dgm:t>
    </dgm:pt>
    <dgm:pt modelId="{1C3AFD35-0F89-408A-A5B6-B8B5F75E36BB}" type="sibTrans" cxnId="{D704FF39-A05A-4349-BD72-BF06F8E2173B}">
      <dgm:prSet/>
      <dgm:spPr/>
      <dgm:t>
        <a:bodyPr/>
        <a:lstStyle/>
        <a:p>
          <a:endParaRPr lang="ru-RU"/>
        </a:p>
      </dgm:t>
    </dgm:pt>
    <dgm:pt modelId="{6F0065AE-661F-4806-8C31-74FBE9CD5479}">
      <dgm:prSet phldrT="[Текст]"/>
      <dgm:spPr/>
      <dgm:t>
        <a:bodyPr/>
        <a:lstStyle/>
        <a:p>
          <a:r>
            <a:rPr lang="ru-RU" dirty="0" smtClean="0"/>
            <a:t>3 м – лицей 81</a:t>
          </a:r>
          <a:endParaRPr lang="ru-RU" dirty="0"/>
        </a:p>
      </dgm:t>
    </dgm:pt>
    <dgm:pt modelId="{7DBBBA39-2BD5-45E6-B66C-249A2A759A35}" type="parTrans" cxnId="{1F068093-B3F8-4BD6-8AA5-69D9C3E75CA0}">
      <dgm:prSet/>
      <dgm:spPr/>
      <dgm:t>
        <a:bodyPr/>
        <a:lstStyle/>
        <a:p>
          <a:endParaRPr lang="ru-RU"/>
        </a:p>
      </dgm:t>
    </dgm:pt>
    <dgm:pt modelId="{F5F160FF-6167-4986-9583-24B4280CC057}" type="sibTrans" cxnId="{1F068093-B3F8-4BD6-8AA5-69D9C3E75CA0}">
      <dgm:prSet/>
      <dgm:spPr/>
      <dgm:t>
        <a:bodyPr/>
        <a:lstStyle/>
        <a:p>
          <a:endParaRPr lang="ru-RU"/>
        </a:p>
      </dgm:t>
    </dgm:pt>
    <dgm:pt modelId="{C02F5386-3E14-42A8-AE11-C26767B3BF38}">
      <dgm:prSet/>
      <dgm:spPr/>
      <dgm:t>
        <a:bodyPr/>
        <a:lstStyle/>
        <a:p>
          <a:pPr algn="r"/>
          <a:r>
            <a:rPr lang="ru-RU" dirty="0" smtClean="0"/>
            <a:t>2 м – д/с  36</a:t>
          </a:r>
          <a:endParaRPr lang="ru-RU" dirty="0"/>
        </a:p>
      </dgm:t>
    </dgm:pt>
    <dgm:pt modelId="{C7890D67-C243-4437-A13F-5CD6F1D19028}" type="parTrans" cxnId="{4CCA39F0-FB90-49DB-B827-B0BDAFD7572F}">
      <dgm:prSet/>
      <dgm:spPr/>
      <dgm:t>
        <a:bodyPr/>
        <a:lstStyle/>
        <a:p>
          <a:endParaRPr lang="ru-RU"/>
        </a:p>
      </dgm:t>
    </dgm:pt>
    <dgm:pt modelId="{2DA52520-FD4F-4EE2-B08F-08C2B0AFABFA}" type="sibTrans" cxnId="{4CCA39F0-FB90-49DB-B827-B0BDAFD7572F}">
      <dgm:prSet/>
      <dgm:spPr/>
      <dgm:t>
        <a:bodyPr/>
        <a:lstStyle/>
        <a:p>
          <a:endParaRPr lang="ru-RU"/>
        </a:p>
      </dgm:t>
    </dgm:pt>
    <dgm:pt modelId="{B80116A9-156E-4AA9-9504-302CB4B87FDC}">
      <dgm:prSet/>
      <dgm:spPr/>
      <dgm:t>
        <a:bodyPr/>
        <a:lstStyle/>
        <a:p>
          <a:pPr algn="r"/>
          <a:r>
            <a:rPr lang="ru-RU" dirty="0" smtClean="0"/>
            <a:t>3 м – д/с  7</a:t>
          </a:r>
          <a:endParaRPr lang="ru-RU" dirty="0"/>
        </a:p>
      </dgm:t>
    </dgm:pt>
    <dgm:pt modelId="{86171742-3E20-43CA-BAAA-04CF500AF2B2}" type="parTrans" cxnId="{114DD6B4-8D54-4F0F-8083-0EB872D96F6D}">
      <dgm:prSet/>
      <dgm:spPr/>
      <dgm:t>
        <a:bodyPr/>
        <a:lstStyle/>
        <a:p>
          <a:endParaRPr lang="ru-RU"/>
        </a:p>
      </dgm:t>
    </dgm:pt>
    <dgm:pt modelId="{A48BBCCE-A57F-41ED-ADA3-4810C6613B19}" type="sibTrans" cxnId="{114DD6B4-8D54-4F0F-8083-0EB872D96F6D}">
      <dgm:prSet/>
      <dgm:spPr/>
      <dgm:t>
        <a:bodyPr/>
        <a:lstStyle/>
        <a:p>
          <a:endParaRPr lang="ru-RU"/>
        </a:p>
      </dgm:t>
    </dgm:pt>
    <dgm:pt modelId="{04991229-4D6A-4033-8676-41020C73DA56}" type="pres">
      <dgm:prSet presAssocID="{6B76CF54-438B-4288-BE4A-DAAC3DEE653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FD6A29-08EE-48EB-9C73-5A9A1E13DE4D}" type="pres">
      <dgm:prSet presAssocID="{20C1E224-7D2C-45F2-8F29-5CACD6AC8ADD}" presName="composite" presStyleCnt="0"/>
      <dgm:spPr/>
    </dgm:pt>
    <dgm:pt modelId="{7D66A281-20BB-4C12-80BC-F1348A977D8E}" type="pres">
      <dgm:prSet presAssocID="{20C1E224-7D2C-45F2-8F29-5CACD6AC8ADD}" presName="parTx" presStyleLbl="alignNode1" presStyleIdx="0" presStyleCnt="2" custScaleX="488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07FDC8-386B-4774-AE55-99044150A821}" type="pres">
      <dgm:prSet presAssocID="{20C1E224-7D2C-45F2-8F29-5CACD6AC8ADD}" presName="desTx" presStyleLbl="alignAccFollowNode1" presStyleIdx="0" presStyleCnt="2" custScaleX="48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F80F2A-7F10-4545-9F26-FF20CFF16E8D}" type="pres">
      <dgm:prSet presAssocID="{38091F38-1ABB-4D21-BDF5-8658500289DD}" presName="space" presStyleCnt="0"/>
      <dgm:spPr/>
    </dgm:pt>
    <dgm:pt modelId="{F0A401E2-A08B-457E-A16A-53FB74C70908}" type="pres">
      <dgm:prSet presAssocID="{01CB59C7-8A30-4A84-94CB-72DFD2C4EF93}" presName="composite" presStyleCnt="0"/>
      <dgm:spPr/>
    </dgm:pt>
    <dgm:pt modelId="{2A67501C-FA97-40F3-8AAD-F610D3696CC3}" type="pres">
      <dgm:prSet presAssocID="{01CB59C7-8A30-4A84-94CB-72DFD2C4EF93}" presName="parTx" presStyleLbl="alignNode1" presStyleIdx="1" presStyleCnt="2" custScaleX="500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33F2AB-C474-43EA-8784-C3765C88CC5D}" type="pres">
      <dgm:prSet presAssocID="{01CB59C7-8A30-4A84-94CB-72DFD2C4EF93}" presName="desTx" presStyleLbl="alignAccFollowNode1" presStyleIdx="1" presStyleCnt="2" custScaleX="500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4DD6B4-8D54-4F0F-8083-0EB872D96F6D}" srcId="{01CB59C7-8A30-4A84-94CB-72DFD2C4EF93}" destId="{B80116A9-156E-4AA9-9504-302CB4B87FDC}" srcOrd="2" destOrd="0" parTransId="{86171742-3E20-43CA-BAAA-04CF500AF2B2}" sibTransId="{A48BBCCE-A57F-41ED-ADA3-4810C6613B19}"/>
    <dgm:cxn modelId="{1F068093-B3F8-4BD6-8AA5-69D9C3E75CA0}" srcId="{20C1E224-7D2C-45F2-8F29-5CACD6AC8ADD}" destId="{6F0065AE-661F-4806-8C31-74FBE9CD5479}" srcOrd="2" destOrd="0" parTransId="{7DBBBA39-2BD5-45E6-B66C-249A2A759A35}" sibTransId="{F5F160FF-6167-4986-9583-24B4280CC057}"/>
    <dgm:cxn modelId="{694AA9A2-6A23-48E0-B034-94FDC288084A}" srcId="{20C1E224-7D2C-45F2-8F29-5CACD6AC8ADD}" destId="{21074308-78F8-4DE3-B4EF-4DF7B3EEA5D4}" srcOrd="1" destOrd="0" parTransId="{B0FD2C17-46B4-43D7-A62A-DF11C9BB0D9A}" sibTransId="{CF7B5443-E14A-4340-83B8-DE72219FFBBB}"/>
    <dgm:cxn modelId="{528D63D9-AA9B-4725-AB32-8ED0F6E1312B}" type="presOf" srcId="{21074308-78F8-4DE3-B4EF-4DF7B3EEA5D4}" destId="{3807FDC8-386B-4774-AE55-99044150A821}" srcOrd="0" destOrd="1" presId="urn:microsoft.com/office/officeart/2005/8/layout/hList1"/>
    <dgm:cxn modelId="{7571BBE4-2239-4C19-93B8-4B69D560D9D1}" srcId="{20C1E224-7D2C-45F2-8F29-5CACD6AC8ADD}" destId="{7DBB2E2F-8B28-494F-B21E-444EBC54A325}" srcOrd="0" destOrd="0" parTransId="{87D06F6F-18C6-489B-9409-DEBA59FBB644}" sibTransId="{AEF34137-9DEE-4078-875F-8CA59C2C9F32}"/>
    <dgm:cxn modelId="{5A7D5034-D3FA-452A-993D-D12EEEF6C273}" type="presOf" srcId="{C02F5386-3E14-42A8-AE11-C26767B3BF38}" destId="{5333F2AB-C474-43EA-8784-C3765C88CC5D}" srcOrd="0" destOrd="1" presId="urn:microsoft.com/office/officeart/2005/8/layout/hList1"/>
    <dgm:cxn modelId="{DDCCAD47-B759-4DCB-B640-99E07988D2E0}" type="presOf" srcId="{7DBB2E2F-8B28-494F-B21E-444EBC54A325}" destId="{3807FDC8-386B-4774-AE55-99044150A821}" srcOrd="0" destOrd="0" presId="urn:microsoft.com/office/officeart/2005/8/layout/hList1"/>
    <dgm:cxn modelId="{F3DF5BB5-DE4C-4A5B-BE6A-73CBE6DC015F}" type="presOf" srcId="{6F0065AE-661F-4806-8C31-74FBE9CD5479}" destId="{3807FDC8-386B-4774-AE55-99044150A821}" srcOrd="0" destOrd="2" presId="urn:microsoft.com/office/officeart/2005/8/layout/hList1"/>
    <dgm:cxn modelId="{4CCA39F0-FB90-49DB-B827-B0BDAFD7572F}" srcId="{01CB59C7-8A30-4A84-94CB-72DFD2C4EF93}" destId="{C02F5386-3E14-42A8-AE11-C26767B3BF38}" srcOrd="1" destOrd="0" parTransId="{C7890D67-C243-4437-A13F-5CD6F1D19028}" sibTransId="{2DA52520-FD4F-4EE2-B08F-08C2B0AFABFA}"/>
    <dgm:cxn modelId="{54772122-556B-4907-A89C-10A8897E682C}" type="presOf" srcId="{20C1E224-7D2C-45F2-8F29-5CACD6AC8ADD}" destId="{7D66A281-20BB-4C12-80BC-F1348A977D8E}" srcOrd="0" destOrd="0" presId="urn:microsoft.com/office/officeart/2005/8/layout/hList1"/>
    <dgm:cxn modelId="{0E786CB5-B421-4C25-BEE4-FA8FC1EA2678}" type="presOf" srcId="{6B76CF54-438B-4288-BE4A-DAAC3DEE6536}" destId="{04991229-4D6A-4033-8676-41020C73DA56}" srcOrd="0" destOrd="0" presId="urn:microsoft.com/office/officeart/2005/8/layout/hList1"/>
    <dgm:cxn modelId="{1D2F95A0-3499-4FEB-8E4C-6864F46A7803}" srcId="{6B76CF54-438B-4288-BE4A-DAAC3DEE6536}" destId="{20C1E224-7D2C-45F2-8F29-5CACD6AC8ADD}" srcOrd="0" destOrd="0" parTransId="{C20257C9-CFA6-4448-A35E-C91786F7C936}" sibTransId="{38091F38-1ABB-4D21-BDF5-8658500289DD}"/>
    <dgm:cxn modelId="{DF40003A-1868-4F0B-94BC-0D5BA68A23CB}" srcId="{6B76CF54-438B-4288-BE4A-DAAC3DEE6536}" destId="{01CB59C7-8A30-4A84-94CB-72DFD2C4EF93}" srcOrd="1" destOrd="0" parTransId="{2269A45A-D809-4EE7-8122-D146D17EC5D3}" sibTransId="{E4874756-5CB0-4CFB-86EC-125DC8D4FA0B}"/>
    <dgm:cxn modelId="{D704FF39-A05A-4349-BD72-BF06F8E2173B}" srcId="{01CB59C7-8A30-4A84-94CB-72DFD2C4EF93}" destId="{7B861BDB-0559-441E-866C-14CE2104ACBD}" srcOrd="0" destOrd="0" parTransId="{3CA568BF-0C34-423A-AEAA-90F945973500}" sibTransId="{1C3AFD35-0F89-408A-A5B6-B8B5F75E36BB}"/>
    <dgm:cxn modelId="{370ECF3E-7B3D-4CA4-88B7-A7AB810F52A9}" type="presOf" srcId="{7B861BDB-0559-441E-866C-14CE2104ACBD}" destId="{5333F2AB-C474-43EA-8784-C3765C88CC5D}" srcOrd="0" destOrd="0" presId="urn:microsoft.com/office/officeart/2005/8/layout/hList1"/>
    <dgm:cxn modelId="{771B268D-96A7-4F9F-8F15-D79FB7EBD0EE}" type="presOf" srcId="{01CB59C7-8A30-4A84-94CB-72DFD2C4EF93}" destId="{2A67501C-FA97-40F3-8AAD-F610D3696CC3}" srcOrd="0" destOrd="0" presId="urn:microsoft.com/office/officeart/2005/8/layout/hList1"/>
    <dgm:cxn modelId="{3060613D-FCAD-46E2-93CF-DB66FBD98587}" type="presOf" srcId="{B80116A9-156E-4AA9-9504-302CB4B87FDC}" destId="{5333F2AB-C474-43EA-8784-C3765C88CC5D}" srcOrd="0" destOrd="2" presId="urn:microsoft.com/office/officeart/2005/8/layout/hList1"/>
    <dgm:cxn modelId="{FC43F3EB-9966-4641-A53F-145B923AE617}" type="presParOf" srcId="{04991229-4D6A-4033-8676-41020C73DA56}" destId="{73FD6A29-08EE-48EB-9C73-5A9A1E13DE4D}" srcOrd="0" destOrd="0" presId="urn:microsoft.com/office/officeart/2005/8/layout/hList1"/>
    <dgm:cxn modelId="{4990BACB-6106-46F0-8572-250D59E7C128}" type="presParOf" srcId="{73FD6A29-08EE-48EB-9C73-5A9A1E13DE4D}" destId="{7D66A281-20BB-4C12-80BC-F1348A977D8E}" srcOrd="0" destOrd="0" presId="urn:microsoft.com/office/officeart/2005/8/layout/hList1"/>
    <dgm:cxn modelId="{0099BA98-1A03-4811-A2EF-05989A401B2D}" type="presParOf" srcId="{73FD6A29-08EE-48EB-9C73-5A9A1E13DE4D}" destId="{3807FDC8-386B-4774-AE55-99044150A821}" srcOrd="1" destOrd="0" presId="urn:microsoft.com/office/officeart/2005/8/layout/hList1"/>
    <dgm:cxn modelId="{9F1D73DB-EE88-43C3-8B03-0C2B6E205C35}" type="presParOf" srcId="{04991229-4D6A-4033-8676-41020C73DA56}" destId="{E6F80F2A-7F10-4545-9F26-FF20CFF16E8D}" srcOrd="1" destOrd="0" presId="urn:microsoft.com/office/officeart/2005/8/layout/hList1"/>
    <dgm:cxn modelId="{68F07BB9-60C8-4A07-BABF-834560933328}" type="presParOf" srcId="{04991229-4D6A-4033-8676-41020C73DA56}" destId="{F0A401E2-A08B-457E-A16A-53FB74C70908}" srcOrd="2" destOrd="0" presId="urn:microsoft.com/office/officeart/2005/8/layout/hList1"/>
    <dgm:cxn modelId="{5EB6C0B0-0E8F-42D7-9F1E-BFA9D1B6B7EB}" type="presParOf" srcId="{F0A401E2-A08B-457E-A16A-53FB74C70908}" destId="{2A67501C-FA97-40F3-8AAD-F610D3696CC3}" srcOrd="0" destOrd="0" presId="urn:microsoft.com/office/officeart/2005/8/layout/hList1"/>
    <dgm:cxn modelId="{7243B144-F29D-4A37-A375-4B9BE3E567F7}" type="presParOf" srcId="{F0A401E2-A08B-457E-A16A-53FB74C70908}" destId="{5333F2AB-C474-43EA-8784-C3765C88CC5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E5AD78-5EAF-4E12-BF25-12DB5A74713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</dgm:spPr>
      <dgm:t>
        <a:bodyPr/>
        <a:lstStyle/>
        <a:p>
          <a:endParaRPr lang="ru-RU"/>
        </a:p>
      </dgm:t>
    </dgm:pt>
    <dgm:pt modelId="{DD056096-F7DD-48A8-8F83-779D4E5447B4}">
      <dgm:prSet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l" rtl="0"/>
          <a:r>
            <a:rPr lang="ru-RU" dirty="0" smtClean="0">
              <a:solidFill>
                <a:srgbClr val="C00000"/>
              </a:solidFill>
            </a:rPr>
            <a:t>правовая помощь </a:t>
          </a:r>
          <a:br>
            <a:rPr lang="ru-RU" dirty="0" smtClean="0">
              <a:solidFill>
                <a:srgbClr val="C00000"/>
              </a:solidFill>
            </a:rPr>
          </a:br>
          <a:r>
            <a:rPr lang="ru-RU" dirty="0" smtClean="0">
              <a:solidFill>
                <a:srgbClr val="C00000"/>
              </a:solidFill>
            </a:rPr>
            <a:t>и защита</a:t>
          </a:r>
          <a:endParaRPr lang="ru-RU" dirty="0">
            <a:solidFill>
              <a:srgbClr val="C00000"/>
            </a:solidFill>
          </a:endParaRPr>
        </a:p>
      </dgm:t>
    </dgm:pt>
    <dgm:pt modelId="{4080124C-CE18-4A5F-BA43-6B652B664C60}" type="parTrans" cxnId="{E3AD32F0-5A62-45F8-A746-83A7D930D42D}">
      <dgm:prSet/>
      <dgm:spPr/>
      <dgm:t>
        <a:bodyPr/>
        <a:lstStyle/>
        <a:p>
          <a:endParaRPr lang="ru-RU"/>
        </a:p>
      </dgm:t>
    </dgm:pt>
    <dgm:pt modelId="{C26ED74E-E31B-4FFF-ACE5-7A978098C615}" type="sibTrans" cxnId="{E3AD32F0-5A62-45F8-A746-83A7D930D42D}">
      <dgm:prSet/>
      <dgm:spPr/>
      <dgm:t>
        <a:bodyPr/>
        <a:lstStyle/>
        <a:p>
          <a:endParaRPr lang="ru-RU"/>
        </a:p>
      </dgm:t>
    </dgm:pt>
    <dgm:pt modelId="{ED5C99EB-7675-484D-80C8-984D37DC35D3}">
      <dgm:prSet custT="1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r" rtl="0"/>
          <a:r>
            <a:rPr lang="ru-RU" sz="2800" dirty="0" smtClean="0">
              <a:solidFill>
                <a:srgbClr val="C00000"/>
              </a:solidFill>
            </a:rPr>
            <a:t>образовательные проекты для повышения</a:t>
          </a:r>
          <a:br>
            <a:rPr lang="ru-RU" sz="2800" dirty="0" smtClean="0">
              <a:solidFill>
                <a:srgbClr val="C00000"/>
              </a:solidFill>
            </a:rPr>
          </a:br>
          <a:r>
            <a:rPr lang="ru-RU" sz="2800" dirty="0" smtClean="0">
              <a:solidFill>
                <a:srgbClr val="C00000"/>
              </a:solidFill>
            </a:rPr>
            <a:t> статуса педагога</a:t>
          </a:r>
          <a:endParaRPr lang="ru-RU" sz="2800" dirty="0">
            <a:solidFill>
              <a:srgbClr val="C00000"/>
            </a:solidFill>
          </a:endParaRPr>
        </a:p>
      </dgm:t>
    </dgm:pt>
    <dgm:pt modelId="{F8937797-E1EE-4B90-A430-43C3A3CB47B9}" type="parTrans" cxnId="{FAED0359-A7C8-4781-ABA1-B4250D445D43}">
      <dgm:prSet/>
      <dgm:spPr/>
      <dgm:t>
        <a:bodyPr/>
        <a:lstStyle/>
        <a:p>
          <a:endParaRPr lang="ru-RU"/>
        </a:p>
      </dgm:t>
    </dgm:pt>
    <dgm:pt modelId="{D5DEE743-AFDC-45C8-AA09-E633346C887E}" type="sibTrans" cxnId="{FAED0359-A7C8-4781-ABA1-B4250D445D43}">
      <dgm:prSet/>
      <dgm:spPr/>
      <dgm:t>
        <a:bodyPr/>
        <a:lstStyle/>
        <a:p>
          <a:endParaRPr lang="ru-RU"/>
        </a:p>
      </dgm:t>
    </dgm:pt>
    <dgm:pt modelId="{3CCAA55A-F9DE-4A2D-BB71-DBFDE7DE3A97}">
      <dgm:prSet custT="1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r" rtl="0"/>
          <a:r>
            <a:rPr lang="ru-RU" sz="2800" dirty="0" smtClean="0">
              <a:solidFill>
                <a:srgbClr val="C00000"/>
              </a:solidFill>
            </a:rPr>
            <a:t>гарантии обеспечения занятости работников</a:t>
          </a:r>
          <a:endParaRPr lang="ru-RU" sz="2800" dirty="0">
            <a:solidFill>
              <a:srgbClr val="C00000"/>
            </a:solidFill>
          </a:endParaRPr>
        </a:p>
      </dgm:t>
    </dgm:pt>
    <dgm:pt modelId="{BAEBDF92-7995-4DD3-A789-95BC29766974}" type="parTrans" cxnId="{2D36900F-62B5-48E6-A48F-81E196CDF5B5}">
      <dgm:prSet/>
      <dgm:spPr/>
      <dgm:t>
        <a:bodyPr/>
        <a:lstStyle/>
        <a:p>
          <a:endParaRPr lang="ru-RU"/>
        </a:p>
      </dgm:t>
    </dgm:pt>
    <dgm:pt modelId="{8560686B-002E-4F34-87D9-E915BE23DAC5}" type="sibTrans" cxnId="{2D36900F-62B5-48E6-A48F-81E196CDF5B5}">
      <dgm:prSet/>
      <dgm:spPr/>
      <dgm:t>
        <a:bodyPr/>
        <a:lstStyle/>
        <a:p>
          <a:endParaRPr lang="ru-RU"/>
        </a:p>
      </dgm:t>
    </dgm:pt>
    <dgm:pt modelId="{594715B6-5E4B-4157-A60F-0B930A363B9F}">
      <dgm:prSet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l" rtl="0"/>
          <a:r>
            <a:rPr lang="ru-RU" dirty="0" smtClean="0">
              <a:solidFill>
                <a:srgbClr val="C00000"/>
              </a:solidFill>
            </a:rPr>
            <a:t>охрана</a:t>
          </a:r>
          <a:br>
            <a:rPr lang="ru-RU" dirty="0" smtClean="0">
              <a:solidFill>
                <a:srgbClr val="C00000"/>
              </a:solidFill>
            </a:rPr>
          </a:br>
          <a:r>
            <a:rPr lang="ru-RU" dirty="0" smtClean="0">
              <a:solidFill>
                <a:srgbClr val="C00000"/>
              </a:solidFill>
            </a:rPr>
            <a:t>труда</a:t>
          </a:r>
          <a:endParaRPr lang="ru-RU" dirty="0">
            <a:solidFill>
              <a:srgbClr val="C00000"/>
            </a:solidFill>
          </a:endParaRPr>
        </a:p>
      </dgm:t>
    </dgm:pt>
    <dgm:pt modelId="{251A6B81-4CF1-47DB-98F6-19290B2F1CE0}" type="parTrans" cxnId="{9CEE4013-D194-45C7-91EC-2A31663615B9}">
      <dgm:prSet/>
      <dgm:spPr/>
      <dgm:t>
        <a:bodyPr/>
        <a:lstStyle/>
        <a:p>
          <a:endParaRPr lang="ru-RU"/>
        </a:p>
      </dgm:t>
    </dgm:pt>
    <dgm:pt modelId="{3280A713-1AD3-45DB-A763-A20D35589D08}" type="sibTrans" cxnId="{9CEE4013-D194-45C7-91EC-2A31663615B9}">
      <dgm:prSet/>
      <dgm:spPr/>
      <dgm:t>
        <a:bodyPr/>
        <a:lstStyle/>
        <a:p>
          <a:endParaRPr lang="ru-RU"/>
        </a:p>
      </dgm:t>
    </dgm:pt>
    <dgm:pt modelId="{E3BD8E1A-4928-423C-9E72-66975697E210}">
      <dgm:prSet/>
      <dgm:spPr/>
      <dgm:t>
        <a:bodyPr/>
        <a:lstStyle/>
        <a:p>
          <a:endParaRPr lang="ru-RU"/>
        </a:p>
      </dgm:t>
    </dgm:pt>
    <dgm:pt modelId="{FAC4AA65-7267-43BD-9FDA-6995D06A251B}" type="parTrans" cxnId="{43B227B8-D8D9-4F15-AC44-EB30A60E4E62}">
      <dgm:prSet/>
      <dgm:spPr/>
      <dgm:t>
        <a:bodyPr/>
        <a:lstStyle/>
        <a:p>
          <a:endParaRPr lang="ru-RU"/>
        </a:p>
      </dgm:t>
    </dgm:pt>
    <dgm:pt modelId="{00629AD6-9D3F-4F5C-968A-1B4BECEA46AA}" type="sibTrans" cxnId="{43B227B8-D8D9-4F15-AC44-EB30A60E4E62}">
      <dgm:prSet/>
      <dgm:spPr/>
      <dgm:t>
        <a:bodyPr/>
        <a:lstStyle/>
        <a:p>
          <a:endParaRPr lang="ru-RU"/>
        </a:p>
      </dgm:t>
    </dgm:pt>
    <dgm:pt modelId="{B561FB2A-C43E-4C82-8C1B-312977D5A293}">
      <dgm:prSet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endParaRPr lang="ru-RU"/>
        </a:p>
      </dgm:t>
    </dgm:pt>
    <dgm:pt modelId="{7FE9F13F-0584-4A08-ADEC-844A233DCD41}" type="parTrans" cxnId="{AEF62D1C-2C6B-4968-8BED-82B000837242}">
      <dgm:prSet/>
      <dgm:spPr/>
      <dgm:t>
        <a:bodyPr/>
        <a:lstStyle/>
        <a:p>
          <a:endParaRPr lang="ru-RU"/>
        </a:p>
      </dgm:t>
    </dgm:pt>
    <dgm:pt modelId="{5973F1ED-2CEE-4722-8282-FC053104202E}" type="sibTrans" cxnId="{AEF62D1C-2C6B-4968-8BED-82B000837242}">
      <dgm:prSet/>
      <dgm:spPr/>
      <dgm:t>
        <a:bodyPr/>
        <a:lstStyle/>
        <a:p>
          <a:endParaRPr lang="ru-RU"/>
        </a:p>
      </dgm:t>
    </dgm:pt>
    <dgm:pt modelId="{FFF787B9-D48B-4CFA-B86C-C7063DF99F19}" type="pres">
      <dgm:prSet presAssocID="{2FE5AD78-5EAF-4E12-BF25-12DB5A747134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06C7E1-3D30-48EC-B7EA-004642BFC60C}" type="pres">
      <dgm:prSet presAssocID="{DD056096-F7DD-48A8-8F83-779D4E5447B4}" presName="circ1" presStyleLbl="vennNode1" presStyleIdx="0" presStyleCnt="6" custLinFactY="26574" custLinFactNeighborX="51164" custLinFactNeighborY="100000"/>
      <dgm:spPr>
        <a:solidFill>
          <a:srgbClr val="FFC000">
            <a:alpha val="50000"/>
          </a:srgbClr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endParaRPr lang="ru-RU"/>
        </a:p>
      </dgm:t>
    </dgm:pt>
    <dgm:pt modelId="{4444FE89-F871-4D06-8A66-F7725DA23EAE}" type="pres">
      <dgm:prSet presAssocID="{DD056096-F7DD-48A8-8F83-779D4E5447B4}" presName="circ1Tx" presStyleLbl="revTx" presStyleIdx="0" presStyleCnt="0" custScaleX="144896" custScaleY="72379" custLinFactNeighborX="-89101" custLinFactNeighborY="208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A86B32-E3F2-40D5-8AAF-87256A23A191}" type="pres">
      <dgm:prSet presAssocID="{ED5C99EB-7675-484D-80C8-984D37DC35D3}" presName="circ2" presStyleLbl="vennNode1" presStyleIdx="1" presStyleCnt="6" custLinFactY="24544" custLinFactNeighborX="-49275" custLinFactNeighborY="100000"/>
      <dgm:spPr>
        <a:solidFill>
          <a:schemeClr val="accent4">
            <a:lumMod val="60000"/>
            <a:lumOff val="40000"/>
            <a:alpha val="50000"/>
          </a:schemeClr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endParaRPr lang="ru-RU"/>
        </a:p>
      </dgm:t>
    </dgm:pt>
    <dgm:pt modelId="{9E0CA1D4-722F-4CFA-B914-6BE4D31BFEEE}" type="pres">
      <dgm:prSet presAssocID="{ED5C99EB-7675-484D-80C8-984D37DC35D3}" presName="circ2Tx" presStyleLbl="revTx" presStyleIdx="0" presStyleCnt="0" custScaleX="166562" custScaleY="131699" custLinFactNeighborX="21083" custLinFactNeighborY="470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E0DCB0-82F6-42AC-9F56-8A23502DD628}" type="pres">
      <dgm:prSet presAssocID="{3CCAA55A-F9DE-4A2D-BB71-DBFDE7DE3A97}" presName="circ3" presStyleLbl="vennNode1" presStyleIdx="2" presStyleCnt="6" custLinFactX="-51375" custLinFactNeighborX="-100000" custLinFactNeighborY="20701"/>
      <dgm:spPr>
        <a:solidFill>
          <a:schemeClr val="accent4">
            <a:lumMod val="60000"/>
            <a:lumOff val="40000"/>
            <a:alpha val="50000"/>
          </a:schemeClr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endParaRPr lang="ru-RU"/>
        </a:p>
      </dgm:t>
    </dgm:pt>
    <dgm:pt modelId="{221F3291-097F-4A49-87C5-426887A5A211}" type="pres">
      <dgm:prSet presAssocID="{3CCAA55A-F9DE-4A2D-BB71-DBFDE7DE3A97}" presName="circ3Tx" presStyleLbl="revTx" presStyleIdx="0" presStyleCnt="0" custScaleX="188766" custScaleY="66949" custLinFactY="-100000" custLinFactNeighborX="-3282" custLinFactNeighborY="-1038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9E180-F556-4C92-A02E-5896E42A2E93}" type="pres">
      <dgm:prSet presAssocID="{594715B6-5E4B-4157-A60F-0B930A363B9F}" presName="circ4" presStyleLbl="vennNode1" presStyleIdx="3" presStyleCnt="6" custLinFactY="-27717" custLinFactNeighborX="-9737" custLinFactNeighborY="-100000"/>
      <dgm:spPr/>
      <dgm:t>
        <a:bodyPr/>
        <a:lstStyle/>
        <a:p>
          <a:endParaRPr lang="ru-RU"/>
        </a:p>
      </dgm:t>
    </dgm:pt>
    <dgm:pt modelId="{38AFAD5C-C7E5-44ED-A240-CCCEA83D8BE7}" type="pres">
      <dgm:prSet presAssocID="{594715B6-5E4B-4157-A60F-0B930A363B9F}" presName="circ4Tx" presStyleLbl="revTx" presStyleIdx="0" presStyleCnt="0" custScaleX="73135" custLinFactX="-39370" custLinFactY="-100000" custLinFactNeighborX="-100000" custLinFactNeighborY="-1662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57A9B3-886C-4F77-A6D1-E74333A03A48}" type="pres">
      <dgm:prSet presAssocID="{E3BD8E1A-4928-423C-9E72-66975697E210}" presName="circ5" presStyleLbl="vennNode1" presStyleIdx="4" presStyleCnt="6" custLinFactNeighborX="-54703" custLinFactNeighborY="-91143"/>
      <dgm:spPr/>
    </dgm:pt>
    <dgm:pt modelId="{5488F462-1092-44DB-9F71-7366618B5A42}" type="pres">
      <dgm:prSet presAssocID="{E3BD8E1A-4928-423C-9E72-66975697E210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E9E0B-411F-4D2E-96EC-2E06560280BB}" type="pres">
      <dgm:prSet presAssocID="{B561FB2A-C43E-4C82-8C1B-312977D5A293}" presName="circ6" presStyleLbl="vennNode1" presStyleIdx="5" presStyleCnt="6" custLinFactX="-3226" custLinFactNeighborX="-100000" custLinFactNeighborY="-7206"/>
      <dgm:spPr/>
    </dgm:pt>
    <dgm:pt modelId="{E1D40D93-7716-4C33-B5B3-25456FF0572B}" type="pres">
      <dgm:prSet presAssocID="{B561FB2A-C43E-4C82-8C1B-312977D5A293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AD32F0-5A62-45F8-A746-83A7D930D42D}" srcId="{2FE5AD78-5EAF-4E12-BF25-12DB5A747134}" destId="{DD056096-F7DD-48A8-8F83-779D4E5447B4}" srcOrd="0" destOrd="0" parTransId="{4080124C-CE18-4A5F-BA43-6B652B664C60}" sibTransId="{C26ED74E-E31B-4FFF-ACE5-7A978098C615}"/>
    <dgm:cxn modelId="{78281EC6-BFE1-4C19-8825-A1CFA6F82722}" type="presOf" srcId="{B561FB2A-C43E-4C82-8C1B-312977D5A293}" destId="{E1D40D93-7716-4C33-B5B3-25456FF0572B}" srcOrd="0" destOrd="0" presId="urn:microsoft.com/office/officeart/2005/8/layout/venn1"/>
    <dgm:cxn modelId="{2A75DAA8-D020-4DF4-9B0A-31AC65CBA7F1}" type="presOf" srcId="{E3BD8E1A-4928-423C-9E72-66975697E210}" destId="{5488F462-1092-44DB-9F71-7366618B5A42}" srcOrd="0" destOrd="0" presId="urn:microsoft.com/office/officeart/2005/8/layout/venn1"/>
    <dgm:cxn modelId="{43B227B8-D8D9-4F15-AC44-EB30A60E4E62}" srcId="{2FE5AD78-5EAF-4E12-BF25-12DB5A747134}" destId="{E3BD8E1A-4928-423C-9E72-66975697E210}" srcOrd="4" destOrd="0" parTransId="{FAC4AA65-7267-43BD-9FDA-6995D06A251B}" sibTransId="{00629AD6-9D3F-4F5C-968A-1B4BECEA46AA}"/>
    <dgm:cxn modelId="{2D36900F-62B5-48E6-A48F-81E196CDF5B5}" srcId="{2FE5AD78-5EAF-4E12-BF25-12DB5A747134}" destId="{3CCAA55A-F9DE-4A2D-BB71-DBFDE7DE3A97}" srcOrd="2" destOrd="0" parTransId="{BAEBDF92-7995-4DD3-A789-95BC29766974}" sibTransId="{8560686B-002E-4F34-87D9-E915BE23DAC5}"/>
    <dgm:cxn modelId="{0D0F23E0-1A5E-4041-A417-051AA629C532}" type="presOf" srcId="{3CCAA55A-F9DE-4A2D-BB71-DBFDE7DE3A97}" destId="{221F3291-097F-4A49-87C5-426887A5A211}" srcOrd="0" destOrd="0" presId="urn:microsoft.com/office/officeart/2005/8/layout/venn1"/>
    <dgm:cxn modelId="{83138B2F-818E-4102-AAD5-65CE9864486E}" type="presOf" srcId="{594715B6-5E4B-4157-A60F-0B930A363B9F}" destId="{38AFAD5C-C7E5-44ED-A240-CCCEA83D8BE7}" srcOrd="0" destOrd="0" presId="urn:microsoft.com/office/officeart/2005/8/layout/venn1"/>
    <dgm:cxn modelId="{9CEE4013-D194-45C7-91EC-2A31663615B9}" srcId="{2FE5AD78-5EAF-4E12-BF25-12DB5A747134}" destId="{594715B6-5E4B-4157-A60F-0B930A363B9F}" srcOrd="3" destOrd="0" parTransId="{251A6B81-4CF1-47DB-98F6-19290B2F1CE0}" sibTransId="{3280A713-1AD3-45DB-A763-A20D35589D08}"/>
    <dgm:cxn modelId="{AEF62D1C-2C6B-4968-8BED-82B000837242}" srcId="{2FE5AD78-5EAF-4E12-BF25-12DB5A747134}" destId="{B561FB2A-C43E-4C82-8C1B-312977D5A293}" srcOrd="5" destOrd="0" parTransId="{7FE9F13F-0584-4A08-ADEC-844A233DCD41}" sibTransId="{5973F1ED-2CEE-4722-8282-FC053104202E}"/>
    <dgm:cxn modelId="{A8FA286D-6E68-4F26-9078-B00A0C967AF7}" type="presOf" srcId="{DD056096-F7DD-48A8-8F83-779D4E5447B4}" destId="{4444FE89-F871-4D06-8A66-F7725DA23EAE}" srcOrd="0" destOrd="0" presId="urn:microsoft.com/office/officeart/2005/8/layout/venn1"/>
    <dgm:cxn modelId="{FAED0359-A7C8-4781-ABA1-B4250D445D43}" srcId="{2FE5AD78-5EAF-4E12-BF25-12DB5A747134}" destId="{ED5C99EB-7675-484D-80C8-984D37DC35D3}" srcOrd="1" destOrd="0" parTransId="{F8937797-E1EE-4B90-A430-43C3A3CB47B9}" sibTransId="{D5DEE743-AFDC-45C8-AA09-E633346C887E}"/>
    <dgm:cxn modelId="{66B5CE3A-9311-4A78-9179-39F02234F334}" type="presOf" srcId="{2FE5AD78-5EAF-4E12-BF25-12DB5A747134}" destId="{FFF787B9-D48B-4CFA-B86C-C7063DF99F19}" srcOrd="0" destOrd="0" presId="urn:microsoft.com/office/officeart/2005/8/layout/venn1"/>
    <dgm:cxn modelId="{E845EA10-E10C-483F-9685-ABB1BE46861C}" type="presOf" srcId="{ED5C99EB-7675-484D-80C8-984D37DC35D3}" destId="{9E0CA1D4-722F-4CFA-B914-6BE4D31BFEEE}" srcOrd="0" destOrd="0" presId="urn:microsoft.com/office/officeart/2005/8/layout/venn1"/>
    <dgm:cxn modelId="{E58C9F46-4EF4-48FF-87FD-D4F8CC9F365A}" type="presParOf" srcId="{FFF787B9-D48B-4CFA-B86C-C7063DF99F19}" destId="{8F06C7E1-3D30-48EC-B7EA-004642BFC60C}" srcOrd="0" destOrd="0" presId="urn:microsoft.com/office/officeart/2005/8/layout/venn1"/>
    <dgm:cxn modelId="{A55792FF-BE7C-49CE-8F75-EFAA171FE06B}" type="presParOf" srcId="{FFF787B9-D48B-4CFA-B86C-C7063DF99F19}" destId="{4444FE89-F871-4D06-8A66-F7725DA23EAE}" srcOrd="1" destOrd="0" presId="urn:microsoft.com/office/officeart/2005/8/layout/venn1"/>
    <dgm:cxn modelId="{ACA4AF0C-40F5-400A-BD52-FF6F9E192420}" type="presParOf" srcId="{FFF787B9-D48B-4CFA-B86C-C7063DF99F19}" destId="{8EA86B32-E3F2-40D5-8AAF-87256A23A191}" srcOrd="2" destOrd="0" presId="urn:microsoft.com/office/officeart/2005/8/layout/venn1"/>
    <dgm:cxn modelId="{25C903E7-F9C0-4DE7-BABA-C7CFFD751310}" type="presParOf" srcId="{FFF787B9-D48B-4CFA-B86C-C7063DF99F19}" destId="{9E0CA1D4-722F-4CFA-B914-6BE4D31BFEEE}" srcOrd="3" destOrd="0" presId="urn:microsoft.com/office/officeart/2005/8/layout/venn1"/>
    <dgm:cxn modelId="{87D552A8-AEAE-4FFA-93DE-1333AB598B7B}" type="presParOf" srcId="{FFF787B9-D48B-4CFA-B86C-C7063DF99F19}" destId="{53E0DCB0-82F6-42AC-9F56-8A23502DD628}" srcOrd="4" destOrd="0" presId="urn:microsoft.com/office/officeart/2005/8/layout/venn1"/>
    <dgm:cxn modelId="{63FC7548-3E40-42A7-8063-D7A5B598FE83}" type="presParOf" srcId="{FFF787B9-D48B-4CFA-B86C-C7063DF99F19}" destId="{221F3291-097F-4A49-87C5-426887A5A211}" srcOrd="5" destOrd="0" presId="urn:microsoft.com/office/officeart/2005/8/layout/venn1"/>
    <dgm:cxn modelId="{96A14A33-B95D-47A3-AF6B-EB1AA952F5E0}" type="presParOf" srcId="{FFF787B9-D48B-4CFA-B86C-C7063DF99F19}" destId="{0D89E180-F556-4C92-A02E-5896E42A2E93}" srcOrd="6" destOrd="0" presId="urn:microsoft.com/office/officeart/2005/8/layout/venn1"/>
    <dgm:cxn modelId="{ECCDE4A6-9489-4B1D-85E3-4223E87BB978}" type="presParOf" srcId="{FFF787B9-D48B-4CFA-B86C-C7063DF99F19}" destId="{38AFAD5C-C7E5-44ED-A240-CCCEA83D8BE7}" srcOrd="7" destOrd="0" presId="urn:microsoft.com/office/officeart/2005/8/layout/venn1"/>
    <dgm:cxn modelId="{E0B1E2DC-A6A2-43BA-BD19-34C3C8BCBF76}" type="presParOf" srcId="{FFF787B9-D48B-4CFA-B86C-C7063DF99F19}" destId="{B257A9B3-886C-4F77-A6D1-E74333A03A48}" srcOrd="8" destOrd="0" presId="urn:microsoft.com/office/officeart/2005/8/layout/venn1"/>
    <dgm:cxn modelId="{6B11A78D-B1DB-464E-94C7-374DD66C625F}" type="presParOf" srcId="{FFF787B9-D48B-4CFA-B86C-C7063DF99F19}" destId="{5488F462-1092-44DB-9F71-7366618B5A42}" srcOrd="9" destOrd="0" presId="urn:microsoft.com/office/officeart/2005/8/layout/venn1"/>
    <dgm:cxn modelId="{C185DE17-E6B9-409A-ABFA-98F395A43258}" type="presParOf" srcId="{FFF787B9-D48B-4CFA-B86C-C7063DF99F19}" destId="{3C6E9E0B-411F-4D2E-96EC-2E06560280BB}" srcOrd="10" destOrd="0" presId="urn:microsoft.com/office/officeart/2005/8/layout/venn1"/>
    <dgm:cxn modelId="{039F1439-8E84-421D-8EEB-822DFE5813F6}" type="presParOf" srcId="{FFF787B9-D48B-4CFA-B86C-C7063DF99F19}" destId="{E1D40D93-7716-4C33-B5B3-25456FF0572B}" srcOrd="11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E21BF4-39B1-42E5-B535-96F345788F76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A2E0E3D-A8F0-488A-8F90-85D0874E110F}">
      <dgm:prSet phldrT="[Текст]"/>
      <dgm:spPr/>
      <dgm:t>
        <a:bodyPr/>
        <a:lstStyle/>
        <a:p>
          <a:r>
            <a:rPr lang="ru-RU" dirty="0" smtClean="0"/>
            <a:t>Равноправие сторон</a:t>
          </a:r>
          <a:endParaRPr lang="ru-RU" dirty="0"/>
        </a:p>
      </dgm:t>
    </dgm:pt>
    <dgm:pt modelId="{7072AE45-2423-404A-AF5A-53A44638A14A}" type="parTrans" cxnId="{E53D5D79-EADA-43DF-BCD3-93A7217E4355}">
      <dgm:prSet/>
      <dgm:spPr/>
      <dgm:t>
        <a:bodyPr/>
        <a:lstStyle/>
        <a:p>
          <a:endParaRPr lang="ru-RU"/>
        </a:p>
      </dgm:t>
    </dgm:pt>
    <dgm:pt modelId="{2F8160B1-1440-4035-9999-80499E164C02}" type="sibTrans" cxnId="{E53D5D79-EADA-43DF-BCD3-93A7217E4355}">
      <dgm:prSet/>
      <dgm:spPr/>
      <dgm:t>
        <a:bodyPr/>
        <a:lstStyle/>
        <a:p>
          <a:endParaRPr lang="ru-RU"/>
        </a:p>
      </dgm:t>
    </dgm:pt>
    <dgm:pt modelId="{C8CFDC3D-ADDD-4464-8B25-8E03077F2A8E}">
      <dgm:prSet phldrT="[Текст]"/>
      <dgm:spPr/>
      <dgm:t>
        <a:bodyPr/>
        <a:lstStyle/>
        <a:p>
          <a:r>
            <a:rPr lang="ru-RU" dirty="0" smtClean="0"/>
            <a:t>Соблюдение сторонами трудового законодательства</a:t>
          </a:r>
          <a:endParaRPr lang="ru-RU" dirty="0"/>
        </a:p>
      </dgm:t>
    </dgm:pt>
    <dgm:pt modelId="{122D846D-32D9-4464-8E92-9DBF2692FE17}" type="parTrans" cxnId="{70FC18A3-2499-423A-A586-2FD4859DED8F}">
      <dgm:prSet/>
      <dgm:spPr/>
      <dgm:t>
        <a:bodyPr/>
        <a:lstStyle/>
        <a:p>
          <a:endParaRPr lang="ru-RU"/>
        </a:p>
      </dgm:t>
    </dgm:pt>
    <dgm:pt modelId="{88CD4FB0-745E-4782-900C-DE4BF6AB5C74}" type="sibTrans" cxnId="{70FC18A3-2499-423A-A586-2FD4859DED8F}">
      <dgm:prSet/>
      <dgm:spPr/>
      <dgm:t>
        <a:bodyPr/>
        <a:lstStyle/>
        <a:p>
          <a:endParaRPr lang="ru-RU"/>
        </a:p>
      </dgm:t>
    </dgm:pt>
    <dgm:pt modelId="{BF785A4C-941C-499C-A494-933E5A221B7D}">
      <dgm:prSet phldrT="[Текст]"/>
      <dgm:spPr/>
      <dgm:t>
        <a:bodyPr/>
        <a:lstStyle/>
        <a:p>
          <a:r>
            <a:rPr lang="ru-RU" dirty="0" smtClean="0"/>
            <a:t>Полномочность представителей</a:t>
          </a:r>
          <a:endParaRPr lang="ru-RU" dirty="0"/>
        </a:p>
      </dgm:t>
    </dgm:pt>
    <dgm:pt modelId="{B7AA7418-62EC-469F-83B8-75A1908E9FAA}" type="parTrans" cxnId="{32FC4AFC-EFAB-474E-BCF7-9CB74438C0A9}">
      <dgm:prSet/>
      <dgm:spPr/>
      <dgm:t>
        <a:bodyPr/>
        <a:lstStyle/>
        <a:p>
          <a:endParaRPr lang="ru-RU"/>
        </a:p>
      </dgm:t>
    </dgm:pt>
    <dgm:pt modelId="{C98FF7CF-A3CB-4CE3-BB4A-D0840B304FA6}" type="sibTrans" cxnId="{32FC4AFC-EFAB-474E-BCF7-9CB74438C0A9}">
      <dgm:prSet/>
      <dgm:spPr/>
      <dgm:t>
        <a:bodyPr/>
        <a:lstStyle/>
        <a:p>
          <a:endParaRPr lang="ru-RU"/>
        </a:p>
      </dgm:t>
    </dgm:pt>
    <dgm:pt modelId="{9099DDD1-F652-49EC-9177-7AD5C86296BB}">
      <dgm:prSet phldrT="[Текст]"/>
      <dgm:spPr/>
      <dgm:t>
        <a:bodyPr/>
        <a:lstStyle/>
        <a:p>
          <a:r>
            <a:rPr lang="ru-RU" dirty="0" smtClean="0"/>
            <a:t>Уважение и учёт интересов сторон</a:t>
          </a:r>
          <a:endParaRPr lang="ru-RU" dirty="0"/>
        </a:p>
      </dgm:t>
    </dgm:pt>
    <dgm:pt modelId="{7BB8FAEF-C5F4-4B52-A5D9-A5BC09A2FAB2}" type="parTrans" cxnId="{14FF5C74-C173-4C1D-8A19-F6FB4F45E13F}">
      <dgm:prSet/>
      <dgm:spPr/>
      <dgm:t>
        <a:bodyPr/>
        <a:lstStyle/>
        <a:p>
          <a:endParaRPr lang="ru-RU"/>
        </a:p>
      </dgm:t>
    </dgm:pt>
    <dgm:pt modelId="{1CC72B47-79DC-4740-AAE3-CBB1C3AF80EF}" type="sibTrans" cxnId="{14FF5C74-C173-4C1D-8A19-F6FB4F45E13F}">
      <dgm:prSet/>
      <dgm:spPr/>
      <dgm:t>
        <a:bodyPr/>
        <a:lstStyle/>
        <a:p>
          <a:endParaRPr lang="ru-RU"/>
        </a:p>
      </dgm:t>
    </dgm:pt>
    <dgm:pt modelId="{2F71768C-0D2B-4B83-A54A-12FC63E34FE7}">
      <dgm:prSet phldrT="[Текст]"/>
      <dgm:spPr/>
      <dgm:t>
        <a:bodyPr/>
        <a:lstStyle/>
        <a:p>
          <a:r>
            <a:rPr lang="ru-RU" dirty="0" smtClean="0"/>
            <a:t>Обязательность выполнения кол. Договоров, соглашений</a:t>
          </a:r>
          <a:endParaRPr lang="ru-RU" dirty="0"/>
        </a:p>
      </dgm:t>
    </dgm:pt>
    <dgm:pt modelId="{F086E3B7-056C-4403-8347-7B8868E7C829}" type="parTrans" cxnId="{71E2F4BE-BB29-4E62-8E2D-24A710DDBE2F}">
      <dgm:prSet/>
      <dgm:spPr/>
      <dgm:t>
        <a:bodyPr/>
        <a:lstStyle/>
        <a:p>
          <a:endParaRPr lang="ru-RU"/>
        </a:p>
      </dgm:t>
    </dgm:pt>
    <dgm:pt modelId="{8CB8985B-2191-43EB-A936-3FF59288B964}" type="sibTrans" cxnId="{71E2F4BE-BB29-4E62-8E2D-24A710DDBE2F}">
      <dgm:prSet/>
      <dgm:spPr/>
      <dgm:t>
        <a:bodyPr/>
        <a:lstStyle/>
        <a:p>
          <a:endParaRPr lang="ru-RU"/>
        </a:p>
      </dgm:t>
    </dgm:pt>
    <dgm:pt modelId="{38986BE4-D724-4F93-961E-6B7936967651}">
      <dgm:prSet phldrT="[Текст]"/>
      <dgm:spPr/>
      <dgm:t>
        <a:bodyPr/>
        <a:lstStyle/>
        <a:p>
          <a:r>
            <a:rPr lang="ru-RU" dirty="0" smtClean="0"/>
            <a:t>Добровольность принятия обязательств сторонами</a:t>
          </a:r>
          <a:endParaRPr lang="ru-RU" dirty="0"/>
        </a:p>
      </dgm:t>
    </dgm:pt>
    <dgm:pt modelId="{6312D229-A859-4387-A83D-EE3DEB839151}" type="parTrans" cxnId="{81F0A77D-17C7-47A3-AEC3-C86A4ED76613}">
      <dgm:prSet/>
      <dgm:spPr/>
      <dgm:t>
        <a:bodyPr/>
        <a:lstStyle/>
        <a:p>
          <a:endParaRPr lang="ru-RU"/>
        </a:p>
      </dgm:t>
    </dgm:pt>
    <dgm:pt modelId="{B96FE681-508A-4FED-8E6F-B2655B926876}" type="sibTrans" cxnId="{81F0A77D-17C7-47A3-AEC3-C86A4ED76613}">
      <dgm:prSet/>
      <dgm:spPr/>
      <dgm:t>
        <a:bodyPr/>
        <a:lstStyle/>
        <a:p>
          <a:endParaRPr lang="ru-RU"/>
        </a:p>
      </dgm:t>
    </dgm:pt>
    <dgm:pt modelId="{E0A806B0-B7B3-44AC-835A-0E171FCAC6EB}" type="pres">
      <dgm:prSet presAssocID="{A9E21BF4-39B1-42E5-B535-96F345788F7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6766CB-F4F1-4CF2-9BD7-CC4454DDCC53}" type="pres">
      <dgm:prSet presAssocID="{EA2E0E3D-A8F0-488A-8F90-85D0874E110F}" presName="node" presStyleLbl="node1" presStyleIdx="0" presStyleCnt="6" custScaleX="140170" custScaleY="148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99C0D0-183D-4873-87D2-5A1E83405060}" type="pres">
      <dgm:prSet presAssocID="{EA2E0E3D-A8F0-488A-8F90-85D0874E110F}" presName="spNode" presStyleCnt="0"/>
      <dgm:spPr/>
    </dgm:pt>
    <dgm:pt modelId="{55A1CFC6-E0A2-4F91-9DDA-0948B41A1672}" type="pres">
      <dgm:prSet presAssocID="{2F8160B1-1440-4035-9999-80499E164C02}" presName="sibTrans" presStyleLbl="sibTrans1D1" presStyleIdx="0" presStyleCnt="6"/>
      <dgm:spPr/>
      <dgm:t>
        <a:bodyPr/>
        <a:lstStyle/>
        <a:p>
          <a:endParaRPr lang="ru-RU"/>
        </a:p>
      </dgm:t>
    </dgm:pt>
    <dgm:pt modelId="{89235469-B243-4297-A071-29B0B833C066}" type="pres">
      <dgm:prSet presAssocID="{C8CFDC3D-ADDD-4464-8B25-8E03077F2A8E}" presName="node" presStyleLbl="node1" presStyleIdx="1" presStyleCnt="6" custScaleX="140170" custScaleY="148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2180A1-A670-48BA-8D85-0E8B338A4AE3}" type="pres">
      <dgm:prSet presAssocID="{C8CFDC3D-ADDD-4464-8B25-8E03077F2A8E}" presName="spNode" presStyleCnt="0"/>
      <dgm:spPr/>
    </dgm:pt>
    <dgm:pt modelId="{4A648A7C-97AC-4C3A-AED5-0D0E89B8DDAD}" type="pres">
      <dgm:prSet presAssocID="{88CD4FB0-745E-4782-900C-DE4BF6AB5C74}" presName="sibTrans" presStyleLbl="sibTrans1D1" presStyleIdx="1" presStyleCnt="6"/>
      <dgm:spPr/>
      <dgm:t>
        <a:bodyPr/>
        <a:lstStyle/>
        <a:p>
          <a:endParaRPr lang="ru-RU"/>
        </a:p>
      </dgm:t>
    </dgm:pt>
    <dgm:pt modelId="{DF63B8DC-2F29-4A94-B6AD-158ACA01D989}" type="pres">
      <dgm:prSet presAssocID="{BF785A4C-941C-499C-A494-933E5A221B7D}" presName="node" presStyleLbl="node1" presStyleIdx="2" presStyleCnt="6" custScaleX="140170" custScaleY="148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206E1F-0E5D-48DC-BFA8-0303468E6D0C}" type="pres">
      <dgm:prSet presAssocID="{BF785A4C-941C-499C-A494-933E5A221B7D}" presName="spNode" presStyleCnt="0"/>
      <dgm:spPr/>
    </dgm:pt>
    <dgm:pt modelId="{DDCD1EF3-A642-4E5E-9F52-C97DD95040BB}" type="pres">
      <dgm:prSet presAssocID="{C98FF7CF-A3CB-4CE3-BB4A-D0840B304FA6}" presName="sibTrans" presStyleLbl="sibTrans1D1" presStyleIdx="2" presStyleCnt="6"/>
      <dgm:spPr/>
      <dgm:t>
        <a:bodyPr/>
        <a:lstStyle/>
        <a:p>
          <a:endParaRPr lang="ru-RU"/>
        </a:p>
      </dgm:t>
    </dgm:pt>
    <dgm:pt modelId="{8E4D7CEF-72EB-4311-8105-DD665716DA46}" type="pres">
      <dgm:prSet presAssocID="{9099DDD1-F652-49EC-9177-7AD5C86296BB}" presName="node" presStyleLbl="node1" presStyleIdx="3" presStyleCnt="6" custScaleX="140170" custScaleY="148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E9AAE8-847E-47D3-8757-9577B9C154AC}" type="pres">
      <dgm:prSet presAssocID="{9099DDD1-F652-49EC-9177-7AD5C86296BB}" presName="spNode" presStyleCnt="0"/>
      <dgm:spPr/>
    </dgm:pt>
    <dgm:pt modelId="{502E629E-FAF6-4300-8788-2B7E977CBEE3}" type="pres">
      <dgm:prSet presAssocID="{1CC72B47-79DC-4740-AAE3-CBB1C3AF80EF}" presName="sibTrans" presStyleLbl="sibTrans1D1" presStyleIdx="3" presStyleCnt="6"/>
      <dgm:spPr/>
      <dgm:t>
        <a:bodyPr/>
        <a:lstStyle/>
        <a:p>
          <a:endParaRPr lang="ru-RU"/>
        </a:p>
      </dgm:t>
    </dgm:pt>
    <dgm:pt modelId="{0E1637D5-CBB8-47A6-9CBC-F7BE9B890CAE}" type="pres">
      <dgm:prSet presAssocID="{2F71768C-0D2B-4B83-A54A-12FC63E34FE7}" presName="node" presStyleLbl="node1" presStyleIdx="4" presStyleCnt="6" custScaleX="140170" custScaleY="148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3B9C9-6F2C-4C82-97A7-3B145B84AF51}" type="pres">
      <dgm:prSet presAssocID="{2F71768C-0D2B-4B83-A54A-12FC63E34FE7}" presName="spNode" presStyleCnt="0"/>
      <dgm:spPr/>
    </dgm:pt>
    <dgm:pt modelId="{11CFE18A-647F-467A-81B0-4F1FCEE56C41}" type="pres">
      <dgm:prSet presAssocID="{8CB8985B-2191-43EB-A936-3FF59288B964}" presName="sibTrans" presStyleLbl="sibTrans1D1" presStyleIdx="4" presStyleCnt="6"/>
      <dgm:spPr/>
      <dgm:t>
        <a:bodyPr/>
        <a:lstStyle/>
        <a:p>
          <a:endParaRPr lang="ru-RU"/>
        </a:p>
      </dgm:t>
    </dgm:pt>
    <dgm:pt modelId="{D5CF06E9-283B-4B86-93A4-01AF0A5D0FDF}" type="pres">
      <dgm:prSet presAssocID="{38986BE4-D724-4F93-961E-6B7936967651}" presName="node" presStyleLbl="node1" presStyleIdx="5" presStyleCnt="6" custScaleX="140170" custScaleY="148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192E5C-5255-48DF-882D-0BCF5B4B3FE2}" type="pres">
      <dgm:prSet presAssocID="{38986BE4-D724-4F93-961E-6B7936967651}" presName="spNode" presStyleCnt="0"/>
      <dgm:spPr/>
    </dgm:pt>
    <dgm:pt modelId="{1F7D86C8-FB27-441A-8804-3C044E791191}" type="pres">
      <dgm:prSet presAssocID="{B96FE681-508A-4FED-8E6F-B2655B926876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6420CBB1-CA1A-4869-ADA3-E20B82D041A4}" type="presOf" srcId="{8CB8985B-2191-43EB-A936-3FF59288B964}" destId="{11CFE18A-647F-467A-81B0-4F1FCEE56C41}" srcOrd="0" destOrd="0" presId="urn:microsoft.com/office/officeart/2005/8/layout/cycle6"/>
    <dgm:cxn modelId="{71E2F4BE-BB29-4E62-8E2D-24A710DDBE2F}" srcId="{A9E21BF4-39B1-42E5-B535-96F345788F76}" destId="{2F71768C-0D2B-4B83-A54A-12FC63E34FE7}" srcOrd="4" destOrd="0" parTransId="{F086E3B7-056C-4403-8347-7B8868E7C829}" sibTransId="{8CB8985B-2191-43EB-A936-3FF59288B964}"/>
    <dgm:cxn modelId="{55CB389E-08E3-42E1-A06D-CB9AD95F23F7}" type="presOf" srcId="{9099DDD1-F652-49EC-9177-7AD5C86296BB}" destId="{8E4D7CEF-72EB-4311-8105-DD665716DA46}" srcOrd="0" destOrd="0" presId="urn:microsoft.com/office/officeart/2005/8/layout/cycle6"/>
    <dgm:cxn modelId="{275A445F-1B42-4AA1-9703-47FF9A878E97}" type="presOf" srcId="{B96FE681-508A-4FED-8E6F-B2655B926876}" destId="{1F7D86C8-FB27-441A-8804-3C044E791191}" srcOrd="0" destOrd="0" presId="urn:microsoft.com/office/officeart/2005/8/layout/cycle6"/>
    <dgm:cxn modelId="{70FC18A3-2499-423A-A586-2FD4859DED8F}" srcId="{A9E21BF4-39B1-42E5-B535-96F345788F76}" destId="{C8CFDC3D-ADDD-4464-8B25-8E03077F2A8E}" srcOrd="1" destOrd="0" parTransId="{122D846D-32D9-4464-8E92-9DBF2692FE17}" sibTransId="{88CD4FB0-745E-4782-900C-DE4BF6AB5C74}"/>
    <dgm:cxn modelId="{93CAE169-E758-4D29-8EA3-07EFE30AB153}" type="presOf" srcId="{2F8160B1-1440-4035-9999-80499E164C02}" destId="{55A1CFC6-E0A2-4F91-9DDA-0948B41A1672}" srcOrd="0" destOrd="0" presId="urn:microsoft.com/office/officeart/2005/8/layout/cycle6"/>
    <dgm:cxn modelId="{14FF5C74-C173-4C1D-8A19-F6FB4F45E13F}" srcId="{A9E21BF4-39B1-42E5-B535-96F345788F76}" destId="{9099DDD1-F652-49EC-9177-7AD5C86296BB}" srcOrd="3" destOrd="0" parTransId="{7BB8FAEF-C5F4-4B52-A5D9-A5BC09A2FAB2}" sibTransId="{1CC72B47-79DC-4740-AAE3-CBB1C3AF80EF}"/>
    <dgm:cxn modelId="{81F0A77D-17C7-47A3-AEC3-C86A4ED76613}" srcId="{A9E21BF4-39B1-42E5-B535-96F345788F76}" destId="{38986BE4-D724-4F93-961E-6B7936967651}" srcOrd="5" destOrd="0" parTransId="{6312D229-A859-4387-A83D-EE3DEB839151}" sibTransId="{B96FE681-508A-4FED-8E6F-B2655B926876}"/>
    <dgm:cxn modelId="{E16DD42E-47C2-496C-A441-25ACB9458223}" type="presOf" srcId="{C8CFDC3D-ADDD-4464-8B25-8E03077F2A8E}" destId="{89235469-B243-4297-A071-29B0B833C066}" srcOrd="0" destOrd="0" presId="urn:microsoft.com/office/officeart/2005/8/layout/cycle6"/>
    <dgm:cxn modelId="{32FC4AFC-EFAB-474E-BCF7-9CB74438C0A9}" srcId="{A9E21BF4-39B1-42E5-B535-96F345788F76}" destId="{BF785A4C-941C-499C-A494-933E5A221B7D}" srcOrd="2" destOrd="0" parTransId="{B7AA7418-62EC-469F-83B8-75A1908E9FAA}" sibTransId="{C98FF7CF-A3CB-4CE3-BB4A-D0840B304FA6}"/>
    <dgm:cxn modelId="{DB6B8440-7545-4103-B494-B2DBF635CD64}" type="presOf" srcId="{EA2E0E3D-A8F0-488A-8F90-85D0874E110F}" destId="{EE6766CB-F4F1-4CF2-9BD7-CC4454DDCC53}" srcOrd="0" destOrd="0" presId="urn:microsoft.com/office/officeart/2005/8/layout/cycle6"/>
    <dgm:cxn modelId="{E53D5D79-EADA-43DF-BCD3-93A7217E4355}" srcId="{A9E21BF4-39B1-42E5-B535-96F345788F76}" destId="{EA2E0E3D-A8F0-488A-8F90-85D0874E110F}" srcOrd="0" destOrd="0" parTransId="{7072AE45-2423-404A-AF5A-53A44638A14A}" sibTransId="{2F8160B1-1440-4035-9999-80499E164C02}"/>
    <dgm:cxn modelId="{DA924656-079C-48D5-BEDC-7AF5A0BE4091}" type="presOf" srcId="{BF785A4C-941C-499C-A494-933E5A221B7D}" destId="{DF63B8DC-2F29-4A94-B6AD-158ACA01D989}" srcOrd="0" destOrd="0" presId="urn:microsoft.com/office/officeart/2005/8/layout/cycle6"/>
    <dgm:cxn modelId="{FFCEE7CE-982A-4315-B8A5-7A46071D1FA6}" type="presOf" srcId="{A9E21BF4-39B1-42E5-B535-96F345788F76}" destId="{E0A806B0-B7B3-44AC-835A-0E171FCAC6EB}" srcOrd="0" destOrd="0" presId="urn:microsoft.com/office/officeart/2005/8/layout/cycle6"/>
    <dgm:cxn modelId="{D2DDDB41-7929-4AE1-97D1-82CEE37CD4E4}" type="presOf" srcId="{88CD4FB0-745E-4782-900C-DE4BF6AB5C74}" destId="{4A648A7C-97AC-4C3A-AED5-0D0E89B8DDAD}" srcOrd="0" destOrd="0" presId="urn:microsoft.com/office/officeart/2005/8/layout/cycle6"/>
    <dgm:cxn modelId="{FFAA2E9B-A240-4343-90DC-6FED78DE3F00}" type="presOf" srcId="{2F71768C-0D2B-4B83-A54A-12FC63E34FE7}" destId="{0E1637D5-CBB8-47A6-9CBC-F7BE9B890CAE}" srcOrd="0" destOrd="0" presId="urn:microsoft.com/office/officeart/2005/8/layout/cycle6"/>
    <dgm:cxn modelId="{832F1F63-023F-4B96-815B-DAEAA5FE7BC7}" type="presOf" srcId="{1CC72B47-79DC-4740-AAE3-CBB1C3AF80EF}" destId="{502E629E-FAF6-4300-8788-2B7E977CBEE3}" srcOrd="0" destOrd="0" presId="urn:microsoft.com/office/officeart/2005/8/layout/cycle6"/>
    <dgm:cxn modelId="{1DAFE26C-B290-4BB9-89CA-B7D6962C9833}" type="presOf" srcId="{38986BE4-D724-4F93-961E-6B7936967651}" destId="{D5CF06E9-283B-4B86-93A4-01AF0A5D0FDF}" srcOrd="0" destOrd="0" presId="urn:microsoft.com/office/officeart/2005/8/layout/cycle6"/>
    <dgm:cxn modelId="{43445252-EBC3-4030-B3C2-A076D5926195}" type="presOf" srcId="{C98FF7CF-A3CB-4CE3-BB4A-D0840B304FA6}" destId="{DDCD1EF3-A642-4E5E-9F52-C97DD95040BB}" srcOrd="0" destOrd="0" presId="urn:microsoft.com/office/officeart/2005/8/layout/cycle6"/>
    <dgm:cxn modelId="{D9892618-A9B4-4509-817D-7DFA7BDFB533}" type="presParOf" srcId="{E0A806B0-B7B3-44AC-835A-0E171FCAC6EB}" destId="{EE6766CB-F4F1-4CF2-9BD7-CC4454DDCC53}" srcOrd="0" destOrd="0" presId="urn:microsoft.com/office/officeart/2005/8/layout/cycle6"/>
    <dgm:cxn modelId="{3F69C000-FAC8-4642-B968-8652AD406E10}" type="presParOf" srcId="{E0A806B0-B7B3-44AC-835A-0E171FCAC6EB}" destId="{D099C0D0-183D-4873-87D2-5A1E83405060}" srcOrd="1" destOrd="0" presId="urn:microsoft.com/office/officeart/2005/8/layout/cycle6"/>
    <dgm:cxn modelId="{95D93112-0FF8-4108-8A80-DA7C63AE1808}" type="presParOf" srcId="{E0A806B0-B7B3-44AC-835A-0E171FCAC6EB}" destId="{55A1CFC6-E0A2-4F91-9DDA-0948B41A1672}" srcOrd="2" destOrd="0" presId="urn:microsoft.com/office/officeart/2005/8/layout/cycle6"/>
    <dgm:cxn modelId="{07FDB7AD-1025-446C-8502-01F013A3B00D}" type="presParOf" srcId="{E0A806B0-B7B3-44AC-835A-0E171FCAC6EB}" destId="{89235469-B243-4297-A071-29B0B833C066}" srcOrd="3" destOrd="0" presId="urn:microsoft.com/office/officeart/2005/8/layout/cycle6"/>
    <dgm:cxn modelId="{F395288E-F00C-4130-9764-54E55E2071C9}" type="presParOf" srcId="{E0A806B0-B7B3-44AC-835A-0E171FCAC6EB}" destId="{C72180A1-A670-48BA-8D85-0E8B338A4AE3}" srcOrd="4" destOrd="0" presId="urn:microsoft.com/office/officeart/2005/8/layout/cycle6"/>
    <dgm:cxn modelId="{11CD924E-4308-4450-87BD-A59417EB3E8C}" type="presParOf" srcId="{E0A806B0-B7B3-44AC-835A-0E171FCAC6EB}" destId="{4A648A7C-97AC-4C3A-AED5-0D0E89B8DDAD}" srcOrd="5" destOrd="0" presId="urn:microsoft.com/office/officeart/2005/8/layout/cycle6"/>
    <dgm:cxn modelId="{322702F7-4CEE-4EB8-8329-386629612AE3}" type="presParOf" srcId="{E0A806B0-B7B3-44AC-835A-0E171FCAC6EB}" destId="{DF63B8DC-2F29-4A94-B6AD-158ACA01D989}" srcOrd="6" destOrd="0" presId="urn:microsoft.com/office/officeart/2005/8/layout/cycle6"/>
    <dgm:cxn modelId="{8C11867A-E539-4F4A-9845-D9AAEBDBBBD8}" type="presParOf" srcId="{E0A806B0-B7B3-44AC-835A-0E171FCAC6EB}" destId="{AB206E1F-0E5D-48DC-BFA8-0303468E6D0C}" srcOrd="7" destOrd="0" presId="urn:microsoft.com/office/officeart/2005/8/layout/cycle6"/>
    <dgm:cxn modelId="{E9354ADF-AC5F-4DBD-AE21-1D306831C36A}" type="presParOf" srcId="{E0A806B0-B7B3-44AC-835A-0E171FCAC6EB}" destId="{DDCD1EF3-A642-4E5E-9F52-C97DD95040BB}" srcOrd="8" destOrd="0" presId="urn:microsoft.com/office/officeart/2005/8/layout/cycle6"/>
    <dgm:cxn modelId="{18D360E3-E035-4D93-8A08-4B9BBA93D75C}" type="presParOf" srcId="{E0A806B0-B7B3-44AC-835A-0E171FCAC6EB}" destId="{8E4D7CEF-72EB-4311-8105-DD665716DA46}" srcOrd="9" destOrd="0" presId="urn:microsoft.com/office/officeart/2005/8/layout/cycle6"/>
    <dgm:cxn modelId="{38ADA4D3-3282-42E3-AB58-9BBE170E4FDF}" type="presParOf" srcId="{E0A806B0-B7B3-44AC-835A-0E171FCAC6EB}" destId="{6FE9AAE8-847E-47D3-8757-9577B9C154AC}" srcOrd="10" destOrd="0" presId="urn:microsoft.com/office/officeart/2005/8/layout/cycle6"/>
    <dgm:cxn modelId="{C3F49F03-3465-4BAC-B2DC-4EFFC9CBC22A}" type="presParOf" srcId="{E0A806B0-B7B3-44AC-835A-0E171FCAC6EB}" destId="{502E629E-FAF6-4300-8788-2B7E977CBEE3}" srcOrd="11" destOrd="0" presId="urn:microsoft.com/office/officeart/2005/8/layout/cycle6"/>
    <dgm:cxn modelId="{093F8409-7283-4E61-B2A4-70DE5E1A4BF6}" type="presParOf" srcId="{E0A806B0-B7B3-44AC-835A-0E171FCAC6EB}" destId="{0E1637D5-CBB8-47A6-9CBC-F7BE9B890CAE}" srcOrd="12" destOrd="0" presId="urn:microsoft.com/office/officeart/2005/8/layout/cycle6"/>
    <dgm:cxn modelId="{9DA30B95-0496-48BA-B8FA-9006E040658D}" type="presParOf" srcId="{E0A806B0-B7B3-44AC-835A-0E171FCAC6EB}" destId="{6AF3B9C9-6F2C-4C82-97A7-3B145B84AF51}" srcOrd="13" destOrd="0" presId="urn:microsoft.com/office/officeart/2005/8/layout/cycle6"/>
    <dgm:cxn modelId="{85491F0A-6482-4763-882F-51C2EBB13131}" type="presParOf" srcId="{E0A806B0-B7B3-44AC-835A-0E171FCAC6EB}" destId="{11CFE18A-647F-467A-81B0-4F1FCEE56C41}" srcOrd="14" destOrd="0" presId="urn:microsoft.com/office/officeart/2005/8/layout/cycle6"/>
    <dgm:cxn modelId="{8FC3855D-334F-4993-84F3-F404CF662C12}" type="presParOf" srcId="{E0A806B0-B7B3-44AC-835A-0E171FCAC6EB}" destId="{D5CF06E9-283B-4B86-93A4-01AF0A5D0FDF}" srcOrd="15" destOrd="0" presId="urn:microsoft.com/office/officeart/2005/8/layout/cycle6"/>
    <dgm:cxn modelId="{D91526C9-4960-4DEB-B269-CD6847554AC8}" type="presParOf" srcId="{E0A806B0-B7B3-44AC-835A-0E171FCAC6EB}" destId="{08192E5C-5255-48DF-882D-0BCF5B4B3FE2}" srcOrd="16" destOrd="0" presId="urn:microsoft.com/office/officeart/2005/8/layout/cycle6"/>
    <dgm:cxn modelId="{F7EDDA97-8252-405F-B4BD-85140EF2D874}" type="presParOf" srcId="{E0A806B0-B7B3-44AC-835A-0E171FCAC6EB}" destId="{1F7D86C8-FB27-441A-8804-3C044E791191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639185-98B4-4491-9658-C8098DBCC823}" type="doc">
      <dgm:prSet loTypeId="urn:microsoft.com/office/officeart/2005/8/layout/vList3" loCatId="picture" qsTypeId="urn:microsoft.com/office/officeart/2005/8/quickstyle/simple1" qsCatId="simple" csTypeId="urn:microsoft.com/office/officeart/2005/8/colors/colorful4" csCatId="colorful" phldr="1"/>
      <dgm:spPr/>
    </dgm:pt>
    <dgm:pt modelId="{00765BED-CFA2-47A9-983A-AE6A508C22AA}">
      <dgm:prSet phldrT="[Текст]"/>
      <dgm:spPr>
        <a:solidFill>
          <a:srgbClr val="D0EBB3"/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algn="l"/>
          <a:r>
            <a:rPr lang="ru-RU" dirty="0" smtClean="0">
              <a:solidFill>
                <a:schemeClr val="tx1"/>
              </a:solidFill>
            </a:rPr>
            <a:t>*Новости. О Профсоюзе. Документы. Помощь профсоюзам.  Отдых и оздоровление. Мероприятия. Партнеры. Юридическая помощь.</a:t>
          </a:r>
        </a:p>
        <a:p>
          <a:pPr algn="l"/>
          <a:r>
            <a:rPr lang="ru-RU" dirty="0" smtClean="0">
              <a:solidFill>
                <a:schemeClr val="tx1"/>
              </a:solidFill>
            </a:rPr>
            <a:t>* 2 020 уникальных посетителей. Средняя посещаемость сайта - 780 пользователей в месяц, 26 человек в день.</a:t>
          </a:r>
          <a:endParaRPr lang="ru-RU" dirty="0">
            <a:solidFill>
              <a:schemeClr val="tx1"/>
            </a:solidFill>
          </a:endParaRPr>
        </a:p>
      </dgm:t>
    </dgm:pt>
    <dgm:pt modelId="{D9D00A41-E622-4307-B47C-57F4F1750029}" type="parTrans" cxnId="{FE35FF40-22B4-4E78-BE1D-59FA345A33D5}">
      <dgm:prSet/>
      <dgm:spPr/>
      <dgm:t>
        <a:bodyPr/>
        <a:lstStyle/>
        <a:p>
          <a:pPr algn="l"/>
          <a:endParaRPr lang="ru-RU"/>
        </a:p>
      </dgm:t>
    </dgm:pt>
    <dgm:pt modelId="{CBC110A5-9507-4A8D-949B-3F5951B31E86}" type="sibTrans" cxnId="{FE35FF40-22B4-4E78-BE1D-59FA345A33D5}">
      <dgm:prSet/>
      <dgm:spPr/>
      <dgm:t>
        <a:bodyPr/>
        <a:lstStyle/>
        <a:p>
          <a:pPr algn="l"/>
          <a:endParaRPr lang="ru-RU"/>
        </a:p>
      </dgm:t>
    </dgm:pt>
    <dgm:pt modelId="{717EEA6D-7D6C-42B5-94FA-F23F5D4D95CC}">
      <dgm:prSet phldrT="[Текст]"/>
      <dgm:spPr>
        <a:solidFill>
          <a:srgbClr val="D0EBB3"/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 anchor="b"/>
        <a:lstStyle/>
        <a:p>
          <a:pPr algn="l"/>
          <a:r>
            <a:rPr lang="ru-RU" dirty="0" smtClean="0">
              <a:solidFill>
                <a:schemeClr val="tx1"/>
              </a:solidFill>
            </a:rPr>
            <a:t>* Численность группы - более 1100 человек.</a:t>
          </a:r>
        </a:p>
        <a:p>
          <a:pPr algn="l"/>
          <a:r>
            <a:rPr lang="en-US" dirty="0" smtClean="0">
              <a:solidFill>
                <a:schemeClr val="tx1"/>
              </a:solidFill>
            </a:rPr>
            <a:t>* 45 </a:t>
          </a:r>
          <a:r>
            <a:rPr lang="ru-RU" dirty="0" smtClean="0">
              <a:solidFill>
                <a:schemeClr val="tx1"/>
              </a:solidFill>
            </a:rPr>
            <a:t>фотоальбомов. * Посты достигли 18 300 просмотров.</a:t>
          </a:r>
        </a:p>
        <a:p>
          <a:pPr algn="l"/>
          <a:r>
            <a:rPr lang="ru-RU" dirty="0" smtClean="0">
              <a:solidFill>
                <a:schemeClr val="tx1"/>
              </a:solidFill>
            </a:rPr>
            <a:t>* 6 конкурсов,  547 участников.</a:t>
          </a:r>
          <a:endParaRPr lang="ru-RU" dirty="0">
            <a:solidFill>
              <a:schemeClr val="tx1"/>
            </a:solidFill>
          </a:endParaRPr>
        </a:p>
      </dgm:t>
    </dgm:pt>
    <dgm:pt modelId="{A98AF1C6-D2BE-42AA-818B-426296A2D7AF}" type="parTrans" cxnId="{63872BC0-E6B7-487F-BB1B-9E0FDAB0601A}">
      <dgm:prSet/>
      <dgm:spPr/>
      <dgm:t>
        <a:bodyPr/>
        <a:lstStyle/>
        <a:p>
          <a:pPr algn="l"/>
          <a:endParaRPr lang="ru-RU"/>
        </a:p>
      </dgm:t>
    </dgm:pt>
    <dgm:pt modelId="{5C775428-D7EA-47A4-AADE-3D240D48B43D}" type="sibTrans" cxnId="{63872BC0-E6B7-487F-BB1B-9E0FDAB0601A}">
      <dgm:prSet/>
      <dgm:spPr/>
      <dgm:t>
        <a:bodyPr/>
        <a:lstStyle/>
        <a:p>
          <a:pPr algn="l"/>
          <a:endParaRPr lang="ru-RU"/>
        </a:p>
      </dgm:t>
    </dgm:pt>
    <dgm:pt modelId="{248A13F5-9D98-45A2-9DF2-B83DE5FA4F88}">
      <dgm:prSet phldrT="[Текст]"/>
      <dgm:spPr>
        <a:solidFill>
          <a:srgbClr val="D0EBB3"/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 anchor="b"/>
        <a:lstStyle/>
        <a:p>
          <a:pPr algn="l"/>
          <a:r>
            <a:rPr lang="ru-RU" dirty="0" smtClean="0">
              <a:solidFill>
                <a:schemeClr val="tx1"/>
              </a:solidFill>
            </a:rPr>
            <a:t>Оперативный обмен информацией с председателями первичных организаций</a:t>
          </a:r>
          <a:endParaRPr lang="ru-RU" dirty="0">
            <a:solidFill>
              <a:schemeClr val="tx1"/>
            </a:solidFill>
          </a:endParaRPr>
        </a:p>
      </dgm:t>
    </dgm:pt>
    <dgm:pt modelId="{DFF92EC1-DBDE-4F3C-A99C-02CBA7FB0B15}" type="parTrans" cxnId="{15405419-A2CD-46CF-86BB-9B34747A192B}">
      <dgm:prSet/>
      <dgm:spPr/>
      <dgm:t>
        <a:bodyPr/>
        <a:lstStyle/>
        <a:p>
          <a:pPr algn="l"/>
          <a:endParaRPr lang="ru-RU"/>
        </a:p>
      </dgm:t>
    </dgm:pt>
    <dgm:pt modelId="{1411CD80-FB1C-4E6F-AAF0-CBB0C88B0B55}" type="sibTrans" cxnId="{15405419-A2CD-46CF-86BB-9B34747A192B}">
      <dgm:prSet/>
      <dgm:spPr/>
      <dgm:t>
        <a:bodyPr/>
        <a:lstStyle/>
        <a:p>
          <a:pPr algn="l"/>
          <a:endParaRPr lang="ru-RU"/>
        </a:p>
      </dgm:t>
    </dgm:pt>
    <dgm:pt modelId="{B066289C-2A8D-453E-AE64-EB868A2786F8}" type="pres">
      <dgm:prSet presAssocID="{B4639185-98B4-4491-9658-C8098DBCC823}" presName="linearFlow" presStyleCnt="0">
        <dgm:presLayoutVars>
          <dgm:dir/>
          <dgm:resizeHandles val="exact"/>
        </dgm:presLayoutVars>
      </dgm:prSet>
      <dgm:spPr/>
    </dgm:pt>
    <dgm:pt modelId="{014D2221-04F8-4E8E-B6E5-2A33F3154F98}" type="pres">
      <dgm:prSet presAssocID="{00765BED-CFA2-47A9-983A-AE6A508C22AA}" presName="composite" presStyleCnt="0"/>
      <dgm:spPr/>
    </dgm:pt>
    <dgm:pt modelId="{120D5AA5-DD71-4E1F-BBE0-8A722FCE051C}" type="pres">
      <dgm:prSet presAssocID="{00765BED-CFA2-47A9-983A-AE6A508C22AA}" presName="imgShp" presStyleLbl="fgImgPlace1" presStyleIdx="0" presStyleCnt="3" custLinFactNeighborX="-88422" custLinFactNeighborY="180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solidFill>
            <a:schemeClr val="accent6">
              <a:lumMod val="40000"/>
              <a:lumOff val="60000"/>
            </a:schemeClr>
          </a:solidFill>
        </a:ln>
      </dgm:spPr>
    </dgm:pt>
    <dgm:pt modelId="{C4F2115A-25A0-40B4-9282-E967EB3CB6C4}" type="pres">
      <dgm:prSet presAssocID="{00765BED-CFA2-47A9-983A-AE6A508C22AA}" presName="txShp" presStyleLbl="node1" presStyleIdx="0" presStyleCnt="3" custScaleX="136687" custScaleY="105818" custLinFactNeighborX="5401" custLinFactNeighborY="18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58AB06-6429-433D-821D-92DBB5B63216}" type="pres">
      <dgm:prSet presAssocID="{CBC110A5-9507-4A8D-949B-3F5951B31E86}" presName="spacing" presStyleCnt="0"/>
      <dgm:spPr/>
    </dgm:pt>
    <dgm:pt modelId="{17955A1B-33D0-46D9-A268-71B7A6C15AF5}" type="pres">
      <dgm:prSet presAssocID="{717EEA6D-7D6C-42B5-94FA-F23F5D4D95CC}" presName="composite" presStyleCnt="0"/>
      <dgm:spPr/>
    </dgm:pt>
    <dgm:pt modelId="{E4B64165-61AB-4907-B23A-F459B2E96B7F}" type="pres">
      <dgm:prSet presAssocID="{717EEA6D-7D6C-42B5-94FA-F23F5D4D95CC}" presName="imgShp" presStyleLbl="fgImgPlace1" presStyleIdx="1" presStyleCnt="3" custLinFactNeighborX="-79130" custLinFactNeighborY="-140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6000" b="-36000"/>
          </a:stretch>
        </a:blip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B5A45D49-969D-4ED8-87F3-70FFD5041214}" type="pres">
      <dgm:prSet presAssocID="{717EEA6D-7D6C-42B5-94FA-F23F5D4D95CC}" presName="txShp" presStyleLbl="node1" presStyleIdx="1" presStyleCnt="3" custScaleX="136029" custScaleY="87787" custLinFactNeighborX="5412" custLinFactNeighborY="-53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BDA7C9-5EEA-431C-8260-EC4874B6028A}" type="pres">
      <dgm:prSet presAssocID="{5C775428-D7EA-47A4-AADE-3D240D48B43D}" presName="spacing" presStyleCnt="0"/>
      <dgm:spPr/>
    </dgm:pt>
    <dgm:pt modelId="{CB4085A6-E819-428A-A76E-E7B310605B0A}" type="pres">
      <dgm:prSet presAssocID="{248A13F5-9D98-45A2-9DF2-B83DE5FA4F88}" presName="composite" presStyleCnt="0"/>
      <dgm:spPr/>
    </dgm:pt>
    <dgm:pt modelId="{521061A8-5765-46D1-8BAA-CDF0F14DAB23}" type="pres">
      <dgm:prSet presAssocID="{248A13F5-9D98-45A2-9DF2-B83DE5FA4F88}" presName="imgShp" presStyleLbl="fgImgPlace1" presStyleIdx="2" presStyleCnt="3" custLinFactX="-6177" custLinFactNeighborX="-100000" custLinFactNeighborY="-3378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6">
              <a:lumMod val="60000"/>
              <a:lumOff val="40000"/>
            </a:schemeClr>
          </a:solidFill>
        </a:ln>
      </dgm:spPr>
    </dgm:pt>
    <dgm:pt modelId="{4316AE33-1D7E-41C8-9440-5CCD8C262612}" type="pres">
      <dgm:prSet presAssocID="{248A13F5-9D98-45A2-9DF2-B83DE5FA4F88}" presName="txShp" presStyleLbl="node1" presStyleIdx="2" presStyleCnt="3" custScaleX="66587" custScaleY="73624" custLinFactNeighborX="-33903" custLinFactNeighborY="-29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8B3D44-D2B4-4879-B3E1-CB5839724114}" type="presOf" srcId="{B4639185-98B4-4491-9658-C8098DBCC823}" destId="{B066289C-2A8D-453E-AE64-EB868A2786F8}" srcOrd="0" destOrd="0" presId="urn:microsoft.com/office/officeart/2005/8/layout/vList3"/>
    <dgm:cxn modelId="{BC3D4CFF-AB51-47CF-9C22-8ADFD207C037}" type="presOf" srcId="{248A13F5-9D98-45A2-9DF2-B83DE5FA4F88}" destId="{4316AE33-1D7E-41C8-9440-5CCD8C262612}" srcOrd="0" destOrd="0" presId="urn:microsoft.com/office/officeart/2005/8/layout/vList3"/>
    <dgm:cxn modelId="{FE35FF40-22B4-4E78-BE1D-59FA345A33D5}" srcId="{B4639185-98B4-4491-9658-C8098DBCC823}" destId="{00765BED-CFA2-47A9-983A-AE6A508C22AA}" srcOrd="0" destOrd="0" parTransId="{D9D00A41-E622-4307-B47C-57F4F1750029}" sibTransId="{CBC110A5-9507-4A8D-949B-3F5951B31E86}"/>
    <dgm:cxn modelId="{26B36671-A662-45C7-A9DE-F8C2432C8A4A}" type="presOf" srcId="{717EEA6D-7D6C-42B5-94FA-F23F5D4D95CC}" destId="{B5A45D49-969D-4ED8-87F3-70FFD5041214}" srcOrd="0" destOrd="0" presId="urn:microsoft.com/office/officeart/2005/8/layout/vList3"/>
    <dgm:cxn modelId="{63872BC0-E6B7-487F-BB1B-9E0FDAB0601A}" srcId="{B4639185-98B4-4491-9658-C8098DBCC823}" destId="{717EEA6D-7D6C-42B5-94FA-F23F5D4D95CC}" srcOrd="1" destOrd="0" parTransId="{A98AF1C6-D2BE-42AA-818B-426296A2D7AF}" sibTransId="{5C775428-D7EA-47A4-AADE-3D240D48B43D}"/>
    <dgm:cxn modelId="{15405419-A2CD-46CF-86BB-9B34747A192B}" srcId="{B4639185-98B4-4491-9658-C8098DBCC823}" destId="{248A13F5-9D98-45A2-9DF2-B83DE5FA4F88}" srcOrd="2" destOrd="0" parTransId="{DFF92EC1-DBDE-4F3C-A99C-02CBA7FB0B15}" sibTransId="{1411CD80-FB1C-4E6F-AAF0-CBB0C88B0B55}"/>
    <dgm:cxn modelId="{40DF656F-DA52-4492-8CCD-3BE7955D9E08}" type="presOf" srcId="{00765BED-CFA2-47A9-983A-AE6A508C22AA}" destId="{C4F2115A-25A0-40B4-9282-E967EB3CB6C4}" srcOrd="0" destOrd="0" presId="urn:microsoft.com/office/officeart/2005/8/layout/vList3"/>
    <dgm:cxn modelId="{A73139E1-BA2C-45CA-9B51-2B0F3719EF6E}" type="presParOf" srcId="{B066289C-2A8D-453E-AE64-EB868A2786F8}" destId="{014D2221-04F8-4E8E-B6E5-2A33F3154F98}" srcOrd="0" destOrd="0" presId="urn:microsoft.com/office/officeart/2005/8/layout/vList3"/>
    <dgm:cxn modelId="{2B0BAC40-4E08-4038-BC4D-BC10028952EA}" type="presParOf" srcId="{014D2221-04F8-4E8E-B6E5-2A33F3154F98}" destId="{120D5AA5-DD71-4E1F-BBE0-8A722FCE051C}" srcOrd="0" destOrd="0" presId="urn:microsoft.com/office/officeart/2005/8/layout/vList3"/>
    <dgm:cxn modelId="{B45A25F9-D83B-4B7A-96A8-7D0088C15BF2}" type="presParOf" srcId="{014D2221-04F8-4E8E-B6E5-2A33F3154F98}" destId="{C4F2115A-25A0-40B4-9282-E967EB3CB6C4}" srcOrd="1" destOrd="0" presId="urn:microsoft.com/office/officeart/2005/8/layout/vList3"/>
    <dgm:cxn modelId="{06910E91-B16C-42F3-9098-78CF1F15DBDB}" type="presParOf" srcId="{B066289C-2A8D-453E-AE64-EB868A2786F8}" destId="{0658AB06-6429-433D-821D-92DBB5B63216}" srcOrd="1" destOrd="0" presId="urn:microsoft.com/office/officeart/2005/8/layout/vList3"/>
    <dgm:cxn modelId="{D03191E7-FFD6-4D28-A07F-449A0EE8937D}" type="presParOf" srcId="{B066289C-2A8D-453E-AE64-EB868A2786F8}" destId="{17955A1B-33D0-46D9-A268-71B7A6C15AF5}" srcOrd="2" destOrd="0" presId="urn:microsoft.com/office/officeart/2005/8/layout/vList3"/>
    <dgm:cxn modelId="{9424101A-DED1-4F2D-AE64-458B3F6D41A7}" type="presParOf" srcId="{17955A1B-33D0-46D9-A268-71B7A6C15AF5}" destId="{E4B64165-61AB-4907-B23A-F459B2E96B7F}" srcOrd="0" destOrd="0" presId="urn:microsoft.com/office/officeart/2005/8/layout/vList3"/>
    <dgm:cxn modelId="{74B76E3D-FD6D-46FE-917E-0F2D7F6FAB43}" type="presParOf" srcId="{17955A1B-33D0-46D9-A268-71B7A6C15AF5}" destId="{B5A45D49-969D-4ED8-87F3-70FFD5041214}" srcOrd="1" destOrd="0" presId="urn:microsoft.com/office/officeart/2005/8/layout/vList3"/>
    <dgm:cxn modelId="{D345E2F3-5B09-498B-B0A3-1954BB41921A}" type="presParOf" srcId="{B066289C-2A8D-453E-AE64-EB868A2786F8}" destId="{CFBDA7C9-5EEA-431C-8260-EC4874B6028A}" srcOrd="3" destOrd="0" presId="urn:microsoft.com/office/officeart/2005/8/layout/vList3"/>
    <dgm:cxn modelId="{7B394D86-0557-4708-BF36-EC2218C76F27}" type="presParOf" srcId="{B066289C-2A8D-453E-AE64-EB868A2786F8}" destId="{CB4085A6-E819-428A-A76E-E7B310605B0A}" srcOrd="4" destOrd="0" presId="urn:microsoft.com/office/officeart/2005/8/layout/vList3"/>
    <dgm:cxn modelId="{896A1584-4616-4F7C-957C-47733A73C79A}" type="presParOf" srcId="{CB4085A6-E819-428A-A76E-E7B310605B0A}" destId="{521061A8-5765-46D1-8BAA-CDF0F14DAB23}" srcOrd="0" destOrd="0" presId="urn:microsoft.com/office/officeart/2005/8/layout/vList3"/>
    <dgm:cxn modelId="{4B0CDFB0-780B-4BF8-B159-A60BFA7B8540}" type="presParOf" srcId="{CB4085A6-E819-428A-A76E-E7B310605B0A}" destId="{4316AE33-1D7E-41C8-9440-5CCD8C262612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66425A-6571-462D-A201-474C03182018}">
      <dsp:nvSpPr>
        <dsp:cNvPr id="0" name=""/>
        <dsp:cNvSpPr/>
      </dsp:nvSpPr>
      <dsp:spPr>
        <a:xfrm>
          <a:off x="3322882" y="1222695"/>
          <a:ext cx="2365903" cy="555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8699"/>
              </a:lnTo>
              <a:lnTo>
                <a:pt x="2365903" y="378699"/>
              </a:lnTo>
              <a:lnTo>
                <a:pt x="2365903" y="555709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6C624A-92C8-4E39-A36A-9591BC75B3C4}">
      <dsp:nvSpPr>
        <dsp:cNvPr id="0" name=""/>
        <dsp:cNvSpPr/>
      </dsp:nvSpPr>
      <dsp:spPr>
        <a:xfrm>
          <a:off x="3277162" y="1222695"/>
          <a:ext cx="91440" cy="5557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5709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EAEE7B-EB81-41DB-8260-ED63E18287CF}">
      <dsp:nvSpPr>
        <dsp:cNvPr id="0" name=""/>
        <dsp:cNvSpPr/>
      </dsp:nvSpPr>
      <dsp:spPr>
        <a:xfrm>
          <a:off x="956978" y="1222695"/>
          <a:ext cx="2365903" cy="555709"/>
        </a:xfrm>
        <a:custGeom>
          <a:avLst/>
          <a:gdLst/>
          <a:ahLst/>
          <a:cxnLst/>
          <a:rect l="0" t="0" r="0" b="0"/>
          <a:pathLst>
            <a:path>
              <a:moveTo>
                <a:pt x="2365903" y="0"/>
              </a:moveTo>
              <a:lnTo>
                <a:pt x="2365903" y="378699"/>
              </a:lnTo>
              <a:lnTo>
                <a:pt x="0" y="378699"/>
              </a:lnTo>
              <a:lnTo>
                <a:pt x="0" y="555709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7A763E-F99E-4DDB-BA1B-E1CF5F958E8E}">
      <dsp:nvSpPr>
        <dsp:cNvPr id="0" name=""/>
        <dsp:cNvSpPr/>
      </dsp:nvSpPr>
      <dsp:spPr>
        <a:xfrm>
          <a:off x="568909" y="9370"/>
          <a:ext cx="5507945" cy="121332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14EA65-F921-4E14-B841-C44009F8065C}">
      <dsp:nvSpPr>
        <dsp:cNvPr id="0" name=""/>
        <dsp:cNvSpPr/>
      </dsp:nvSpPr>
      <dsp:spPr>
        <a:xfrm>
          <a:off x="781215" y="211060"/>
          <a:ext cx="5507945" cy="1213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Тюменская городская организация Профсоюза работников  народного образования и науки РФ </a:t>
          </a:r>
          <a:endParaRPr lang="ru-RU" sz="2400" kern="1200" dirty="0"/>
        </a:p>
      </dsp:txBody>
      <dsp:txXfrm>
        <a:off x="816752" y="246597"/>
        <a:ext cx="5436871" cy="1142251"/>
      </dsp:txXfrm>
    </dsp:sp>
    <dsp:sp modelId="{98D48CB3-66AE-40FC-BCFE-E3E820613270}">
      <dsp:nvSpPr>
        <dsp:cNvPr id="0" name=""/>
        <dsp:cNvSpPr/>
      </dsp:nvSpPr>
      <dsp:spPr>
        <a:xfrm>
          <a:off x="1603" y="1778405"/>
          <a:ext cx="1910749" cy="1531423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502663E-603C-44BA-BC1B-AAAF04CDD98A}">
      <dsp:nvSpPr>
        <dsp:cNvPr id="0" name=""/>
        <dsp:cNvSpPr/>
      </dsp:nvSpPr>
      <dsp:spPr>
        <a:xfrm>
          <a:off x="213909" y="1980095"/>
          <a:ext cx="1910749" cy="15314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56</a:t>
          </a:r>
          <a:r>
            <a:rPr lang="ru-RU" sz="1200" kern="1200" dirty="0" smtClean="0"/>
            <a:t>  </a:t>
          </a:r>
          <a:r>
            <a:rPr lang="ru-RU" sz="1400" kern="1200" dirty="0" smtClean="0"/>
            <a:t>ППО дошкольных учреждений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5478</a:t>
          </a:r>
          <a:r>
            <a:rPr lang="ru-RU" sz="1400" kern="1200" dirty="0" smtClean="0"/>
            <a:t> человек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77,7</a:t>
          </a:r>
          <a:r>
            <a:rPr lang="ru-RU" sz="1400" kern="1200" dirty="0" smtClean="0"/>
            <a:t> %</a:t>
          </a:r>
          <a:endParaRPr lang="ru-RU" sz="1200" kern="1200" dirty="0" smtClean="0"/>
        </a:p>
      </dsp:txBody>
      <dsp:txXfrm>
        <a:off x="258763" y="2024949"/>
        <a:ext cx="1821041" cy="1441715"/>
      </dsp:txXfrm>
    </dsp:sp>
    <dsp:sp modelId="{DAB9C001-DDF0-476E-8317-43EE0B46567F}">
      <dsp:nvSpPr>
        <dsp:cNvPr id="0" name=""/>
        <dsp:cNvSpPr/>
      </dsp:nvSpPr>
      <dsp:spPr>
        <a:xfrm>
          <a:off x="2336964" y="1778405"/>
          <a:ext cx="1971836" cy="1551164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D6D3A64-10E0-47D0-8D64-7E59709D8419}">
      <dsp:nvSpPr>
        <dsp:cNvPr id="0" name=""/>
        <dsp:cNvSpPr/>
      </dsp:nvSpPr>
      <dsp:spPr>
        <a:xfrm>
          <a:off x="2549269" y="1980095"/>
          <a:ext cx="1971836" cy="15511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54</a:t>
          </a:r>
          <a:r>
            <a:rPr lang="ru-RU" sz="12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 </a:t>
          </a:r>
          <a:r>
            <a:rPr lang="ru-RU" sz="1400" kern="1200" dirty="0" smtClean="0"/>
            <a:t>ППО общеобразовательных учреждений</a:t>
          </a:r>
          <a:endParaRPr lang="ru-RU" sz="12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3674</a:t>
          </a:r>
          <a:r>
            <a:rPr lang="ru-RU" sz="1200" kern="1200" dirty="0" smtClean="0"/>
            <a:t> </a:t>
          </a:r>
          <a:r>
            <a:rPr lang="ru-RU" sz="1400" kern="1200" dirty="0" smtClean="0"/>
            <a:t>человека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62</a:t>
          </a:r>
          <a:r>
            <a:rPr lang="ru-RU" sz="1200" kern="1200" dirty="0" smtClean="0"/>
            <a:t> </a:t>
          </a:r>
          <a:r>
            <a:rPr lang="ru-RU" sz="1400" kern="1200" dirty="0" smtClean="0"/>
            <a:t>%</a:t>
          </a:r>
          <a:endParaRPr lang="ru-RU" sz="1200" kern="1200" dirty="0"/>
        </a:p>
      </dsp:txBody>
      <dsp:txXfrm>
        <a:off x="2594701" y="2025527"/>
        <a:ext cx="1880972" cy="1460300"/>
      </dsp:txXfrm>
    </dsp:sp>
    <dsp:sp modelId="{C62097D6-4133-42AC-89BA-76DE99953758}">
      <dsp:nvSpPr>
        <dsp:cNvPr id="0" name=""/>
        <dsp:cNvSpPr/>
      </dsp:nvSpPr>
      <dsp:spPr>
        <a:xfrm>
          <a:off x="4733411" y="1778405"/>
          <a:ext cx="1910749" cy="1531726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442EC57-43FB-468D-8535-AFC5D4699041}">
      <dsp:nvSpPr>
        <dsp:cNvPr id="0" name=""/>
        <dsp:cNvSpPr/>
      </dsp:nvSpPr>
      <dsp:spPr>
        <a:xfrm>
          <a:off x="4945716" y="1980095"/>
          <a:ext cx="1910749" cy="1531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200" kern="1200" dirty="0" smtClean="0"/>
            <a:t> </a:t>
          </a: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3</a:t>
          </a:r>
          <a:r>
            <a:rPr lang="ru-RU" sz="2200" kern="1200" dirty="0" smtClean="0"/>
            <a:t> </a:t>
          </a:r>
          <a:r>
            <a:rPr lang="ru-RU" sz="1400" kern="1200" dirty="0" smtClean="0"/>
            <a:t>ППО прочих учреждений</a:t>
          </a:r>
          <a:endParaRPr lang="ru-RU" sz="1200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74</a:t>
          </a:r>
          <a:r>
            <a:rPr lang="ru-RU" sz="1200" kern="1200" dirty="0" smtClean="0"/>
            <a:t> </a:t>
          </a:r>
          <a:r>
            <a:rPr lang="ru-RU" sz="1400" kern="1200" dirty="0" smtClean="0"/>
            <a:t>человека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rPr>
            <a:t>52</a:t>
          </a:r>
          <a:r>
            <a:rPr lang="ru-RU" sz="1200" kern="1200" dirty="0" smtClean="0"/>
            <a:t> </a:t>
          </a:r>
          <a:r>
            <a:rPr lang="ru-RU" sz="1400" kern="1200" dirty="0" smtClean="0"/>
            <a:t>%</a:t>
          </a:r>
          <a:endParaRPr lang="ru-RU" sz="2200" kern="1200" dirty="0"/>
        </a:p>
      </dsp:txBody>
      <dsp:txXfrm>
        <a:off x="4990579" y="2024958"/>
        <a:ext cx="1821023" cy="1442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D2AD2-FF1C-4078-BA6D-1EE43E80B815}">
      <dsp:nvSpPr>
        <dsp:cNvPr id="0" name=""/>
        <dsp:cNvSpPr/>
      </dsp:nvSpPr>
      <dsp:spPr>
        <a:xfrm>
          <a:off x="3932317" y="620"/>
          <a:ext cx="4134803" cy="1001824"/>
        </a:xfrm>
        <a:prstGeom prst="rect">
          <a:avLst/>
        </a:prstGeom>
        <a:solidFill>
          <a:srgbClr val="62983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Все финансовые расходы контролирует Президиум городской организации Профсоюза</a:t>
          </a:r>
          <a:endParaRPr lang="ru-RU" sz="1800" kern="1200" dirty="0"/>
        </a:p>
      </dsp:txBody>
      <dsp:txXfrm>
        <a:off x="3932317" y="620"/>
        <a:ext cx="4134803" cy="1001824"/>
      </dsp:txXfrm>
    </dsp:sp>
    <dsp:sp modelId="{A6ABDA36-66F8-4584-8759-852A59A99879}">
      <dsp:nvSpPr>
        <dsp:cNvPr id="0" name=""/>
        <dsp:cNvSpPr/>
      </dsp:nvSpPr>
      <dsp:spPr>
        <a:xfrm>
          <a:off x="0" y="0"/>
          <a:ext cx="3755657" cy="1002444"/>
        </a:xfrm>
        <a:prstGeom prst="rect">
          <a:avLst/>
        </a:prstGeom>
        <a:solidFill>
          <a:srgbClr val="62983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Смета доходов и расходов утверждается Горкомом Профсоюза</a:t>
          </a:r>
          <a:endParaRPr lang="ru-RU" sz="1800" kern="1200" dirty="0"/>
        </a:p>
      </dsp:txBody>
      <dsp:txXfrm>
        <a:off x="0" y="0"/>
        <a:ext cx="3755657" cy="10024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66A281-20BB-4C12-80BC-F1348A977D8E}">
      <dsp:nvSpPr>
        <dsp:cNvPr id="0" name=""/>
        <dsp:cNvSpPr/>
      </dsp:nvSpPr>
      <dsp:spPr>
        <a:xfrm>
          <a:off x="4582" y="36844"/>
          <a:ext cx="3720103" cy="604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9700" prst="cross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Школы</a:t>
          </a:r>
          <a:endParaRPr lang="ru-RU" sz="2100" kern="1200" dirty="0"/>
        </a:p>
      </dsp:txBody>
      <dsp:txXfrm>
        <a:off x="4582" y="36844"/>
        <a:ext cx="3720103" cy="604800"/>
      </dsp:txXfrm>
    </dsp:sp>
    <dsp:sp modelId="{3807FDC8-386B-4774-AE55-99044150A821}">
      <dsp:nvSpPr>
        <dsp:cNvPr id="0" name=""/>
        <dsp:cNvSpPr/>
      </dsp:nvSpPr>
      <dsp:spPr>
        <a:xfrm>
          <a:off x="4582" y="641644"/>
          <a:ext cx="3720103" cy="126819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1 м - </a:t>
          </a:r>
          <a:r>
            <a:rPr lang="ru-RU" sz="2100" kern="1200" dirty="0" err="1" smtClean="0"/>
            <a:t>шк</a:t>
          </a:r>
          <a:r>
            <a:rPr lang="ru-RU" sz="2100" kern="1200" dirty="0" smtClean="0"/>
            <a:t>. 9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2 м – </a:t>
          </a:r>
          <a:r>
            <a:rPr lang="ru-RU" sz="2100" kern="1200" dirty="0" err="1" smtClean="0"/>
            <a:t>шк</a:t>
          </a:r>
          <a:r>
            <a:rPr lang="ru-RU" sz="2100" kern="1200" dirty="0" smtClean="0"/>
            <a:t>. 70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3 м – лицей 81</a:t>
          </a:r>
          <a:endParaRPr lang="ru-RU" sz="2100" kern="1200" dirty="0"/>
        </a:p>
      </dsp:txBody>
      <dsp:txXfrm>
        <a:off x="4582" y="641644"/>
        <a:ext cx="3720103" cy="1268190"/>
      </dsp:txXfrm>
    </dsp:sp>
    <dsp:sp modelId="{2A67501C-FA97-40F3-8AAD-F610D3696CC3}">
      <dsp:nvSpPr>
        <dsp:cNvPr id="0" name=""/>
        <dsp:cNvSpPr/>
      </dsp:nvSpPr>
      <dsp:spPr>
        <a:xfrm>
          <a:off x="4791360" y="36844"/>
          <a:ext cx="3815495" cy="604800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9700" prst="cross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Детские сады</a:t>
          </a:r>
          <a:endParaRPr lang="ru-RU" sz="2100" kern="1200" dirty="0"/>
        </a:p>
      </dsp:txBody>
      <dsp:txXfrm>
        <a:off x="4791360" y="36844"/>
        <a:ext cx="3815495" cy="604800"/>
      </dsp:txXfrm>
    </dsp:sp>
    <dsp:sp modelId="{5333F2AB-C474-43EA-8784-C3765C88CC5D}">
      <dsp:nvSpPr>
        <dsp:cNvPr id="0" name=""/>
        <dsp:cNvSpPr/>
      </dsp:nvSpPr>
      <dsp:spPr>
        <a:xfrm>
          <a:off x="4791360" y="641644"/>
          <a:ext cx="3815495" cy="1268190"/>
        </a:xfrm>
        <a:prstGeom prst="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1 м – д/с  60</a:t>
          </a:r>
          <a:endParaRPr lang="ru-RU" sz="2100" kern="1200" dirty="0"/>
        </a:p>
        <a:p>
          <a:pPr marL="228600" lvl="1" indent="-228600" algn="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2 м – д/с  36</a:t>
          </a:r>
          <a:endParaRPr lang="ru-RU" sz="2100" kern="1200" dirty="0"/>
        </a:p>
        <a:p>
          <a:pPr marL="228600" lvl="1" indent="-228600" algn="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3 м – д/с  7</a:t>
          </a:r>
          <a:endParaRPr lang="ru-RU" sz="2100" kern="1200" dirty="0"/>
        </a:p>
      </dsp:txBody>
      <dsp:txXfrm>
        <a:off x="4791360" y="641644"/>
        <a:ext cx="3815495" cy="12681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06C7E1-3D30-48EC-B7EA-004642BFC60C}">
      <dsp:nvSpPr>
        <dsp:cNvPr id="0" name=""/>
        <dsp:cNvSpPr/>
      </dsp:nvSpPr>
      <dsp:spPr>
        <a:xfrm>
          <a:off x="4014890" y="3431547"/>
          <a:ext cx="1746198" cy="1746198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444FE89-F871-4D06-8A66-F7725DA23EAE}">
      <dsp:nvSpPr>
        <dsp:cNvPr id="0" name=""/>
        <dsp:cNvSpPr/>
      </dsp:nvSpPr>
      <dsp:spPr>
        <a:xfrm>
          <a:off x="468356" y="330105"/>
          <a:ext cx="3162715" cy="860619"/>
        </a:xfrm>
        <a:prstGeom prst="rect">
          <a:avLst/>
        </a:prstGeom>
        <a:noFill/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rgbClr val="C00000"/>
              </a:solidFill>
            </a:rPr>
            <a:t>правовая помощь </a:t>
          </a:r>
          <a:br>
            <a:rPr lang="ru-RU" sz="3000" kern="1200" dirty="0" smtClean="0">
              <a:solidFill>
                <a:srgbClr val="C00000"/>
              </a:solidFill>
            </a:rPr>
          </a:br>
          <a:r>
            <a:rPr lang="ru-RU" sz="3000" kern="1200" dirty="0" smtClean="0">
              <a:solidFill>
                <a:srgbClr val="C00000"/>
              </a:solidFill>
            </a:rPr>
            <a:t>и защита</a:t>
          </a:r>
          <a:endParaRPr lang="ru-RU" sz="3000" kern="1200" dirty="0">
            <a:solidFill>
              <a:srgbClr val="C00000"/>
            </a:solidFill>
          </a:endParaRPr>
        </a:p>
      </dsp:txBody>
      <dsp:txXfrm>
        <a:off x="468356" y="330105"/>
        <a:ext cx="3162715" cy="860619"/>
      </dsp:txXfrm>
    </dsp:sp>
    <dsp:sp modelId="{8EA86B32-E3F2-40D5-8AAF-87256A23A191}">
      <dsp:nvSpPr>
        <dsp:cNvPr id="0" name=""/>
        <dsp:cNvSpPr/>
      </dsp:nvSpPr>
      <dsp:spPr>
        <a:xfrm>
          <a:off x="2827812" y="3723370"/>
          <a:ext cx="1746198" cy="1746198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E0CA1D4-722F-4CFA-B914-6BE4D31BFEEE}">
      <dsp:nvSpPr>
        <dsp:cNvPr id="0" name=""/>
        <dsp:cNvSpPr/>
      </dsp:nvSpPr>
      <dsp:spPr>
        <a:xfrm>
          <a:off x="5311642" y="1456990"/>
          <a:ext cx="3445364" cy="1715100"/>
        </a:xfrm>
        <a:prstGeom prst="rect">
          <a:avLst/>
        </a:prstGeom>
        <a:noFill/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C00000"/>
              </a:solidFill>
            </a:rPr>
            <a:t>образовательные проекты для повышения</a:t>
          </a:r>
          <a:br>
            <a:rPr lang="ru-RU" sz="2800" kern="1200" dirty="0" smtClean="0">
              <a:solidFill>
                <a:srgbClr val="C00000"/>
              </a:solidFill>
            </a:rPr>
          </a:br>
          <a:r>
            <a:rPr lang="ru-RU" sz="2800" kern="1200" dirty="0" smtClean="0">
              <a:solidFill>
                <a:srgbClr val="C00000"/>
              </a:solidFill>
            </a:rPr>
            <a:t> статуса педагога</a:t>
          </a:r>
          <a:endParaRPr lang="ru-RU" sz="2800" kern="1200" dirty="0">
            <a:solidFill>
              <a:srgbClr val="C00000"/>
            </a:solidFill>
          </a:endParaRPr>
        </a:p>
      </dsp:txBody>
      <dsp:txXfrm>
        <a:off x="5311642" y="1456990"/>
        <a:ext cx="3445364" cy="1715100"/>
      </dsp:txXfrm>
    </dsp:sp>
    <dsp:sp modelId="{53E0DCB0-82F6-42AC-9F56-8A23502DD628}">
      <dsp:nvSpPr>
        <dsp:cNvPr id="0" name=""/>
        <dsp:cNvSpPr/>
      </dsp:nvSpPr>
      <dsp:spPr>
        <a:xfrm>
          <a:off x="1044943" y="2564606"/>
          <a:ext cx="1746198" cy="1746198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21F3291-097F-4A49-87C5-426887A5A211}">
      <dsp:nvSpPr>
        <dsp:cNvPr id="0" name=""/>
        <dsp:cNvSpPr/>
      </dsp:nvSpPr>
      <dsp:spPr>
        <a:xfrm>
          <a:off x="4578001" y="267010"/>
          <a:ext cx="3904658" cy="974218"/>
        </a:xfrm>
        <a:prstGeom prst="rect">
          <a:avLst/>
        </a:prstGeom>
        <a:noFill/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C00000"/>
              </a:solidFill>
            </a:rPr>
            <a:t>гарантии обеспечения занятости работников</a:t>
          </a:r>
          <a:endParaRPr lang="ru-RU" sz="2800" kern="1200" dirty="0">
            <a:solidFill>
              <a:srgbClr val="C00000"/>
            </a:solidFill>
          </a:endParaRPr>
        </a:p>
      </dsp:txBody>
      <dsp:txXfrm>
        <a:off x="4578001" y="267010"/>
        <a:ext cx="3904658" cy="974218"/>
      </dsp:txXfrm>
    </dsp:sp>
    <dsp:sp modelId="{0D89E180-F556-4C92-A02E-5896E42A2E93}">
      <dsp:nvSpPr>
        <dsp:cNvPr id="0" name=""/>
        <dsp:cNvSpPr/>
      </dsp:nvSpPr>
      <dsp:spPr>
        <a:xfrm>
          <a:off x="2951437" y="300770"/>
          <a:ext cx="1746198" cy="174619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8AFAD5C-C7E5-44ED-A240-CCCEA83D8BE7}">
      <dsp:nvSpPr>
        <dsp:cNvPr id="0" name=""/>
        <dsp:cNvSpPr/>
      </dsp:nvSpPr>
      <dsp:spPr>
        <a:xfrm>
          <a:off x="154291" y="1225457"/>
          <a:ext cx="1596353" cy="1189045"/>
        </a:xfrm>
        <a:prstGeom prst="rect">
          <a:avLst/>
        </a:prstGeom>
        <a:noFill/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rgbClr val="C00000"/>
              </a:solidFill>
            </a:rPr>
            <a:t>охрана</a:t>
          </a:r>
          <a:br>
            <a:rPr lang="ru-RU" sz="3000" kern="1200" dirty="0" smtClean="0">
              <a:solidFill>
                <a:srgbClr val="C00000"/>
              </a:solidFill>
            </a:rPr>
          </a:br>
          <a:r>
            <a:rPr lang="ru-RU" sz="3000" kern="1200" dirty="0" smtClean="0">
              <a:solidFill>
                <a:srgbClr val="C00000"/>
              </a:solidFill>
            </a:rPr>
            <a:t>труда</a:t>
          </a:r>
          <a:endParaRPr lang="ru-RU" sz="3000" kern="1200" dirty="0">
            <a:solidFill>
              <a:srgbClr val="C00000"/>
            </a:solidFill>
          </a:endParaRPr>
        </a:p>
      </dsp:txBody>
      <dsp:txXfrm>
        <a:off x="154291" y="1225457"/>
        <a:ext cx="1596353" cy="1189045"/>
      </dsp:txXfrm>
    </dsp:sp>
    <dsp:sp modelId="{B257A9B3-886C-4F77-A6D1-E74333A03A48}">
      <dsp:nvSpPr>
        <dsp:cNvPr id="0" name=""/>
        <dsp:cNvSpPr/>
      </dsp:nvSpPr>
      <dsp:spPr>
        <a:xfrm>
          <a:off x="1599454" y="611588"/>
          <a:ext cx="1746198" cy="174619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488F462-1092-44DB-9F71-7366618B5A42}">
      <dsp:nvSpPr>
        <dsp:cNvPr id="0" name=""/>
        <dsp:cNvSpPr/>
      </dsp:nvSpPr>
      <dsp:spPr>
        <a:xfrm>
          <a:off x="356650" y="2992426"/>
          <a:ext cx="2068517" cy="1455165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356650" y="2992426"/>
        <a:ext cx="2068517" cy="1455165"/>
      </dsp:txXfrm>
    </dsp:sp>
    <dsp:sp modelId="{3C6E9E0B-411F-4D2E-96EC-2E06560280BB}">
      <dsp:nvSpPr>
        <dsp:cNvPr id="0" name=""/>
        <dsp:cNvSpPr/>
      </dsp:nvSpPr>
      <dsp:spPr>
        <a:xfrm>
          <a:off x="752146" y="1422753"/>
          <a:ext cx="1746198" cy="174619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1D40D93-7716-4C33-B5B3-25456FF0572B}">
      <dsp:nvSpPr>
        <dsp:cNvPr id="0" name=""/>
        <dsp:cNvSpPr/>
      </dsp:nvSpPr>
      <dsp:spPr>
        <a:xfrm>
          <a:off x="356650" y="1050318"/>
          <a:ext cx="2068517" cy="1455165"/>
        </a:xfrm>
        <a:prstGeom prst="rect">
          <a:avLst/>
        </a:prstGeom>
        <a:noFill/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356650" y="1050318"/>
        <a:ext cx="2068517" cy="14551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6766CB-F4F1-4CF2-9BD7-CC4454DDCC53}">
      <dsp:nvSpPr>
        <dsp:cNvPr id="0" name=""/>
        <dsp:cNvSpPr/>
      </dsp:nvSpPr>
      <dsp:spPr>
        <a:xfrm>
          <a:off x="2952224" y="-233501"/>
          <a:ext cx="2090200" cy="14384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Равноправие сторон</a:t>
          </a:r>
          <a:endParaRPr lang="ru-RU" sz="1800" kern="1200" dirty="0"/>
        </a:p>
      </dsp:txBody>
      <dsp:txXfrm>
        <a:off x="3022445" y="-163280"/>
        <a:ext cx="1949758" cy="1298037"/>
      </dsp:txXfrm>
    </dsp:sp>
    <dsp:sp modelId="{55A1CFC6-E0A2-4F91-9DDA-0948B41A1672}">
      <dsp:nvSpPr>
        <dsp:cNvPr id="0" name=""/>
        <dsp:cNvSpPr/>
      </dsp:nvSpPr>
      <dsp:spPr>
        <a:xfrm>
          <a:off x="1714462" y="485737"/>
          <a:ext cx="4565724" cy="4565724"/>
        </a:xfrm>
        <a:custGeom>
          <a:avLst/>
          <a:gdLst/>
          <a:ahLst/>
          <a:cxnLst/>
          <a:rect l="0" t="0" r="0" b="0"/>
          <a:pathLst>
            <a:path>
              <a:moveTo>
                <a:pt x="3330849" y="254764"/>
              </a:moveTo>
              <a:arcTo wR="2282862" hR="2282862" stAng="17839617" swAng="479890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235469-B243-4297-A071-29B0B833C066}">
      <dsp:nvSpPr>
        <dsp:cNvPr id="0" name=""/>
        <dsp:cNvSpPr/>
      </dsp:nvSpPr>
      <dsp:spPr>
        <a:xfrm>
          <a:off x="4929241" y="907929"/>
          <a:ext cx="2090200" cy="1438479"/>
        </a:xfrm>
        <a:prstGeom prst="roundRect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Соблюдение сторонами трудового законодательства</a:t>
          </a:r>
          <a:endParaRPr lang="ru-RU" sz="1800" kern="1200" dirty="0"/>
        </a:p>
      </dsp:txBody>
      <dsp:txXfrm>
        <a:off x="4999462" y="978150"/>
        <a:ext cx="1949758" cy="1298037"/>
      </dsp:txXfrm>
    </dsp:sp>
    <dsp:sp modelId="{4A648A7C-97AC-4C3A-AED5-0D0E89B8DDAD}">
      <dsp:nvSpPr>
        <dsp:cNvPr id="0" name=""/>
        <dsp:cNvSpPr/>
      </dsp:nvSpPr>
      <dsp:spPr>
        <a:xfrm>
          <a:off x="1714462" y="485737"/>
          <a:ext cx="4565724" cy="4565724"/>
        </a:xfrm>
        <a:custGeom>
          <a:avLst/>
          <a:gdLst/>
          <a:ahLst/>
          <a:cxnLst/>
          <a:rect l="0" t="0" r="0" b="0"/>
          <a:pathLst>
            <a:path>
              <a:moveTo>
                <a:pt x="4527890" y="1868971"/>
              </a:moveTo>
              <a:arcTo wR="2282862" hR="2282862" stAng="20973259" swAng="1253482"/>
            </a:path>
          </a:pathLst>
        </a:custGeom>
        <a:noFill/>
        <a:ln w="6350" cap="flat" cmpd="sng" algn="ctr">
          <a:solidFill>
            <a:schemeClr val="accent5">
              <a:hueOff val="-1470669"/>
              <a:satOff val="-2046"/>
              <a:lumOff val="-7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63B8DC-2F29-4A94-B6AD-158ACA01D989}">
      <dsp:nvSpPr>
        <dsp:cNvPr id="0" name=""/>
        <dsp:cNvSpPr/>
      </dsp:nvSpPr>
      <dsp:spPr>
        <a:xfrm>
          <a:off x="4929241" y="3190791"/>
          <a:ext cx="2090200" cy="1438479"/>
        </a:xfrm>
        <a:prstGeom prst="roundRect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Полномочность представителей</a:t>
          </a:r>
          <a:endParaRPr lang="ru-RU" sz="1800" kern="1200" dirty="0"/>
        </a:p>
      </dsp:txBody>
      <dsp:txXfrm>
        <a:off x="4999462" y="3261012"/>
        <a:ext cx="1949758" cy="1298037"/>
      </dsp:txXfrm>
    </dsp:sp>
    <dsp:sp modelId="{DDCD1EF3-A642-4E5E-9F52-C97DD95040BB}">
      <dsp:nvSpPr>
        <dsp:cNvPr id="0" name=""/>
        <dsp:cNvSpPr/>
      </dsp:nvSpPr>
      <dsp:spPr>
        <a:xfrm>
          <a:off x="1714462" y="485737"/>
          <a:ext cx="4565724" cy="4565724"/>
        </a:xfrm>
        <a:custGeom>
          <a:avLst/>
          <a:gdLst/>
          <a:ahLst/>
          <a:cxnLst/>
          <a:rect l="0" t="0" r="0" b="0"/>
          <a:pathLst>
            <a:path>
              <a:moveTo>
                <a:pt x="3602848" y="4145413"/>
              </a:moveTo>
              <a:arcTo wR="2282862" hR="2282862" stAng="3280493" swAng="479890"/>
            </a:path>
          </a:pathLst>
        </a:custGeom>
        <a:noFill/>
        <a:ln w="6350" cap="flat" cmpd="sng" algn="ctr">
          <a:solidFill>
            <a:schemeClr val="accent5">
              <a:hueOff val="-2941338"/>
              <a:satOff val="-4091"/>
              <a:lumOff val="-15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4D7CEF-72EB-4311-8105-DD665716DA46}">
      <dsp:nvSpPr>
        <dsp:cNvPr id="0" name=""/>
        <dsp:cNvSpPr/>
      </dsp:nvSpPr>
      <dsp:spPr>
        <a:xfrm>
          <a:off x="2952224" y="4332222"/>
          <a:ext cx="2090200" cy="1438479"/>
        </a:xfrm>
        <a:prstGeom prst="roundRect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Уважение и учёт интересов сторон</a:t>
          </a:r>
          <a:endParaRPr lang="ru-RU" sz="1800" kern="1200" dirty="0"/>
        </a:p>
      </dsp:txBody>
      <dsp:txXfrm>
        <a:off x="3022445" y="4402443"/>
        <a:ext cx="1949758" cy="1298037"/>
      </dsp:txXfrm>
    </dsp:sp>
    <dsp:sp modelId="{502E629E-FAF6-4300-8788-2B7E977CBEE3}">
      <dsp:nvSpPr>
        <dsp:cNvPr id="0" name=""/>
        <dsp:cNvSpPr/>
      </dsp:nvSpPr>
      <dsp:spPr>
        <a:xfrm>
          <a:off x="1714462" y="485737"/>
          <a:ext cx="4565724" cy="4565724"/>
        </a:xfrm>
        <a:custGeom>
          <a:avLst/>
          <a:gdLst/>
          <a:ahLst/>
          <a:cxnLst/>
          <a:rect l="0" t="0" r="0" b="0"/>
          <a:pathLst>
            <a:path>
              <a:moveTo>
                <a:pt x="1234874" y="4310960"/>
              </a:moveTo>
              <a:arcTo wR="2282862" hR="2282862" stAng="7039617" swAng="479890"/>
            </a:path>
          </a:pathLst>
        </a:custGeom>
        <a:noFill/>
        <a:ln w="6350" cap="flat" cmpd="sng" algn="ctr">
          <a:solidFill>
            <a:schemeClr val="accent5">
              <a:hueOff val="-4412007"/>
              <a:satOff val="-6137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1637D5-CBB8-47A6-9CBC-F7BE9B890CAE}">
      <dsp:nvSpPr>
        <dsp:cNvPr id="0" name=""/>
        <dsp:cNvSpPr/>
      </dsp:nvSpPr>
      <dsp:spPr>
        <a:xfrm>
          <a:off x="975208" y="3190791"/>
          <a:ext cx="2090200" cy="1438479"/>
        </a:xfrm>
        <a:prstGeom prst="roundRect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Обязательность выполнения кол. Договоров, соглашений</a:t>
          </a:r>
          <a:endParaRPr lang="ru-RU" sz="1800" kern="1200" dirty="0"/>
        </a:p>
      </dsp:txBody>
      <dsp:txXfrm>
        <a:off x="1045429" y="3261012"/>
        <a:ext cx="1949758" cy="1298037"/>
      </dsp:txXfrm>
    </dsp:sp>
    <dsp:sp modelId="{11CFE18A-647F-467A-81B0-4F1FCEE56C41}">
      <dsp:nvSpPr>
        <dsp:cNvPr id="0" name=""/>
        <dsp:cNvSpPr/>
      </dsp:nvSpPr>
      <dsp:spPr>
        <a:xfrm>
          <a:off x="1714462" y="485737"/>
          <a:ext cx="4565724" cy="4565724"/>
        </a:xfrm>
        <a:custGeom>
          <a:avLst/>
          <a:gdLst/>
          <a:ahLst/>
          <a:cxnLst/>
          <a:rect l="0" t="0" r="0" b="0"/>
          <a:pathLst>
            <a:path>
              <a:moveTo>
                <a:pt x="37833" y="2696752"/>
              </a:moveTo>
              <a:arcTo wR="2282862" hR="2282862" stAng="10173259" swAng="1253482"/>
            </a:path>
          </a:pathLst>
        </a:custGeom>
        <a:noFill/>
        <a:ln w="6350" cap="flat" cmpd="sng" algn="ctr">
          <a:solidFill>
            <a:schemeClr val="accent5">
              <a:hueOff val="-5882676"/>
              <a:satOff val="-8182"/>
              <a:lumOff val="-313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CF06E9-283B-4B86-93A4-01AF0A5D0FDF}">
      <dsp:nvSpPr>
        <dsp:cNvPr id="0" name=""/>
        <dsp:cNvSpPr/>
      </dsp:nvSpPr>
      <dsp:spPr>
        <a:xfrm>
          <a:off x="975208" y="907929"/>
          <a:ext cx="2090200" cy="1438479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Добровольность принятия обязательств сторонами</a:t>
          </a:r>
          <a:endParaRPr lang="ru-RU" sz="1800" kern="1200" dirty="0"/>
        </a:p>
      </dsp:txBody>
      <dsp:txXfrm>
        <a:off x="1045429" y="978150"/>
        <a:ext cx="1949758" cy="1298037"/>
      </dsp:txXfrm>
    </dsp:sp>
    <dsp:sp modelId="{1F7D86C8-FB27-441A-8804-3C044E791191}">
      <dsp:nvSpPr>
        <dsp:cNvPr id="0" name=""/>
        <dsp:cNvSpPr/>
      </dsp:nvSpPr>
      <dsp:spPr>
        <a:xfrm>
          <a:off x="1714462" y="485737"/>
          <a:ext cx="4565724" cy="4565724"/>
        </a:xfrm>
        <a:custGeom>
          <a:avLst/>
          <a:gdLst/>
          <a:ahLst/>
          <a:cxnLst/>
          <a:rect l="0" t="0" r="0" b="0"/>
          <a:pathLst>
            <a:path>
              <a:moveTo>
                <a:pt x="962876" y="420311"/>
              </a:moveTo>
              <a:arcTo wR="2282862" hR="2282862" stAng="14080493" swAng="479890"/>
            </a:path>
          </a:pathLst>
        </a:custGeom>
        <a:noFill/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2115A-25A0-40B4-9282-E967EB3CB6C4}">
      <dsp:nvSpPr>
        <dsp:cNvPr id="0" name=""/>
        <dsp:cNvSpPr/>
      </dsp:nvSpPr>
      <dsp:spPr>
        <a:xfrm rot="10800000">
          <a:off x="727104" y="21766"/>
          <a:ext cx="8116121" cy="1225595"/>
        </a:xfrm>
        <a:prstGeom prst="homePlate">
          <a:avLst/>
        </a:prstGeom>
        <a:solidFill>
          <a:srgbClr val="D0EBB3"/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0739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*Новости. О Профсоюзе. Документы. Помощь профсоюзам.  Отдых и оздоровление. Мероприятия. Партнеры. Юридическая помощь.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* 2 020 уникальных посетителей. Средняя посещаемость сайта - 780 пользователей в месяц, 26 человек в день.</a:t>
          </a:r>
          <a:endParaRPr lang="ru-RU" sz="1600" kern="1200" dirty="0">
            <a:solidFill>
              <a:schemeClr val="tx1"/>
            </a:solidFill>
          </a:endParaRPr>
        </a:p>
      </dsp:txBody>
      <dsp:txXfrm rot="10800000">
        <a:off x="1033503" y="21766"/>
        <a:ext cx="7809722" cy="1225595"/>
      </dsp:txXfrm>
    </dsp:sp>
    <dsp:sp modelId="{120D5AA5-DD71-4E1F-BBE0-8A722FCE051C}">
      <dsp:nvSpPr>
        <dsp:cNvPr id="0" name=""/>
        <dsp:cNvSpPr/>
      </dsp:nvSpPr>
      <dsp:spPr>
        <a:xfrm>
          <a:off x="0" y="55458"/>
          <a:ext cx="1158211" cy="115821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accent6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45D49-969D-4ED8-87F3-70FFD5041214}">
      <dsp:nvSpPr>
        <dsp:cNvPr id="0" name=""/>
        <dsp:cNvSpPr/>
      </dsp:nvSpPr>
      <dsp:spPr>
        <a:xfrm rot="10800000">
          <a:off x="747292" y="1580732"/>
          <a:ext cx="8077050" cy="1016758"/>
        </a:xfrm>
        <a:prstGeom prst="homePlate">
          <a:avLst/>
        </a:prstGeom>
        <a:solidFill>
          <a:srgbClr val="D0EBB3"/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0739" tIns="60960" rIns="113792" bIns="609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* Численность группы - более 1100 человек.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* 45 </a:t>
          </a:r>
          <a:r>
            <a:rPr lang="ru-RU" sz="1600" kern="1200" dirty="0" smtClean="0">
              <a:solidFill>
                <a:schemeClr val="tx1"/>
              </a:solidFill>
            </a:rPr>
            <a:t>фотоальбомов. * Посты достигли 18 300 просмотров.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* 6 конкурсов,  547 участников.</a:t>
          </a:r>
          <a:endParaRPr lang="ru-RU" sz="1600" kern="1200" dirty="0">
            <a:solidFill>
              <a:schemeClr val="tx1"/>
            </a:solidFill>
          </a:endParaRPr>
        </a:p>
      </dsp:txBody>
      <dsp:txXfrm rot="10800000">
        <a:off x="1001481" y="1580732"/>
        <a:ext cx="7822861" cy="1016758"/>
      </dsp:txXfrm>
    </dsp:sp>
    <dsp:sp modelId="{E4B64165-61AB-4907-B23A-F459B2E96B7F}">
      <dsp:nvSpPr>
        <dsp:cNvPr id="0" name=""/>
        <dsp:cNvSpPr/>
      </dsp:nvSpPr>
      <dsp:spPr>
        <a:xfrm>
          <a:off x="0" y="1555906"/>
          <a:ext cx="1158211" cy="1158211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6000" b="-36000"/>
          </a:stretch>
        </a:blip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16AE33-1D7E-41C8-9440-5CCD8C262612}">
      <dsp:nvSpPr>
        <dsp:cNvPr id="0" name=""/>
        <dsp:cNvSpPr/>
      </dsp:nvSpPr>
      <dsp:spPr>
        <a:xfrm rot="10800000">
          <a:off x="1260060" y="2886445"/>
          <a:ext cx="3953764" cy="852721"/>
        </a:xfrm>
        <a:prstGeom prst="homePlate">
          <a:avLst/>
        </a:prstGeom>
        <a:solidFill>
          <a:srgbClr val="D0EBB3"/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0739" tIns="60960" rIns="113792" bIns="609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Оперативный обмен информацией с председателями первичных организаций</a:t>
          </a:r>
          <a:endParaRPr lang="ru-RU" sz="1600" kern="1200" dirty="0">
            <a:solidFill>
              <a:schemeClr val="tx1"/>
            </a:solidFill>
          </a:endParaRPr>
        </a:p>
      </dsp:txBody>
      <dsp:txXfrm rot="10800000">
        <a:off x="1473240" y="2886445"/>
        <a:ext cx="3740584" cy="852721"/>
      </dsp:txXfrm>
    </dsp:sp>
    <dsp:sp modelId="{521061A8-5765-46D1-8BAA-CDF0F14DAB23}">
      <dsp:nvSpPr>
        <dsp:cNvPr id="0" name=""/>
        <dsp:cNvSpPr/>
      </dsp:nvSpPr>
      <dsp:spPr>
        <a:xfrm>
          <a:off x="472284" y="2684742"/>
          <a:ext cx="1158211" cy="115821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41E43-17B2-42FF-9011-ECF152E6666A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3226E-B838-430A-ABC7-67145233E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343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4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96011-4DE7-47FD-8E6F-C82C31DD3922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904"/>
            <a:ext cx="5486400" cy="3916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4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4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D12F5-73E2-42A5-B382-D79C42DC3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339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947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1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27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321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274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212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664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006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857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997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966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039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2837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5641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6842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302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501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459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50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2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775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223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070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D12F5-73E2-42A5-B382-D79C42DC3C1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029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microsoft.com/office/2007/relationships/hdphoto" Target="../media/hdphoto4.wdp"/><Relationship Id="rId4" Type="http://schemas.openxmlformats.org/officeDocument/2006/relationships/diagramData" Target="../diagrams/data4.xml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7.wdp"/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microsoft.com/office/2007/relationships/hdphoto" Target="../media/hdphoto6.wdp"/><Relationship Id="rId5" Type="http://schemas.openxmlformats.org/officeDocument/2006/relationships/image" Target="../media/image42.jpeg"/><Relationship Id="rId15" Type="http://schemas.openxmlformats.org/officeDocument/2006/relationships/image" Target="../media/image49.jpe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jpeg"/><Relationship Id="rId1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jpe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62.png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70.jpeg"/><Relationship Id="rId5" Type="http://schemas.openxmlformats.org/officeDocument/2006/relationships/diagramLayout" Target="../diagrams/layout6.xml"/><Relationship Id="rId10" Type="http://schemas.microsoft.com/office/2007/relationships/hdphoto" Target="../media/hdphoto9.wdp"/><Relationship Id="rId4" Type="http://schemas.openxmlformats.org/officeDocument/2006/relationships/diagramData" Target="../diagrams/data6.xml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microsoft.com/office/2007/relationships/hdphoto" Target="../media/hdphoto3.wdp"/><Relationship Id="rId4" Type="http://schemas.openxmlformats.org/officeDocument/2006/relationships/diagramData" Target="../diagrams/data3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44905" y="93888"/>
            <a:ext cx="7899095" cy="2804160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Публичный доклад </a:t>
            </a:r>
            <a:b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Тюменской </a:t>
            </a:r>
            <a:r>
              <a:rPr lang="ru-RU" sz="32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городской организации Профсоюза работников народного образования </a:t>
            </a:r>
            <a: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 </a:t>
            </a:r>
            <a:r>
              <a:rPr lang="ru-RU" sz="32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науки </a:t>
            </a:r>
            <a: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РФ </a:t>
            </a:r>
            <a:b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за 2019 год и задачи на 2020 год</a:t>
            </a:r>
            <a:endParaRPr lang="ru-RU" sz="32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064432" cy="193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zovaNV\Desktop\листовка ЭП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7046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712" y="995091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201" y="4300921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701" y="3442692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23" y="5888439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405" y="2539624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328" y="3716250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405" y="5878496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714897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701" y="5126185"/>
            <a:ext cx="1263179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404" y="4300921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05" y="1642889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69" y="5100118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149" y="2307623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329" y="2995665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405" y="1033877"/>
            <a:ext cx="1362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36397" y="116632"/>
            <a:ext cx="38400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Более 650 онлайн </a:t>
            </a:r>
            <a:r>
              <a:rPr lang="ru-RU" sz="2000" b="1" dirty="0" smtClean="0">
                <a:latin typeface="Arial Narrow" panose="020B0606020202030204" pitchFamily="34" charset="0"/>
              </a:rPr>
              <a:t>магазинов</a:t>
            </a:r>
          </a:p>
          <a:p>
            <a:pPr algn="ctr"/>
            <a:r>
              <a:rPr lang="ru-RU" sz="2000" b="1" dirty="0" smtClean="0">
                <a:latin typeface="Arial Narrow" panose="020B0606020202030204" pitchFamily="34" charset="0"/>
              </a:rPr>
              <a:t>Бонус </a:t>
            </a:r>
            <a:r>
              <a:rPr lang="ru-RU" sz="2000" b="1" dirty="0">
                <a:latin typeface="Arial Narrow" panose="020B0606020202030204" pitchFamily="34" charset="0"/>
              </a:rPr>
              <a:t>до 30% на Ваш </a:t>
            </a:r>
            <a:r>
              <a:rPr lang="ru-RU" sz="2000" b="1" dirty="0" smtClean="0">
                <a:latin typeface="Arial Narrow" panose="020B0606020202030204" pitchFamily="34" charset="0"/>
              </a:rPr>
              <a:t>счет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448" y="251651"/>
            <a:ext cx="7886700" cy="728326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Социальное партнёрство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61794433"/>
              </p:ext>
            </p:extLst>
          </p:nvPr>
        </p:nvGraphicFramePr>
        <p:xfrm>
          <a:off x="165100" y="979977"/>
          <a:ext cx="8907199" cy="5662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9" name="Diagram group"/>
          <p:cNvGrpSpPr/>
          <p:nvPr/>
        </p:nvGrpSpPr>
        <p:grpSpPr>
          <a:xfrm>
            <a:off x="4423311" y="1602548"/>
            <a:ext cx="1679632" cy="1686626"/>
            <a:chOff x="3018627" y="567869"/>
            <a:chExt cx="1168255" cy="1168255"/>
          </a:xfrm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sp>
          <p:nvSpPr>
            <p:cNvPr id="10" name="Овал 9"/>
            <p:cNvSpPr/>
            <p:nvPr/>
          </p:nvSpPr>
          <p:spPr>
            <a:xfrm>
              <a:off x="3018627" y="567869"/>
              <a:ext cx="1168255" cy="116825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</p:grpSp>
      <p:grpSp>
        <p:nvGrpSpPr>
          <p:cNvPr id="11" name="Diagram group"/>
          <p:cNvGrpSpPr/>
          <p:nvPr/>
        </p:nvGrpSpPr>
        <p:grpSpPr>
          <a:xfrm>
            <a:off x="5075211" y="2555346"/>
            <a:ext cx="1756198" cy="1713975"/>
            <a:chOff x="3018627" y="567869"/>
            <a:chExt cx="1168255" cy="1168255"/>
          </a:xfrm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sp>
          <p:nvSpPr>
            <p:cNvPr id="12" name="Овал 11"/>
            <p:cNvSpPr/>
            <p:nvPr/>
          </p:nvSpPr>
          <p:spPr>
            <a:xfrm>
              <a:off x="3018627" y="567869"/>
              <a:ext cx="1168255" cy="116825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</p:grpSp>
      <p:grpSp>
        <p:nvGrpSpPr>
          <p:cNvPr id="13" name="Diagram group"/>
          <p:cNvGrpSpPr/>
          <p:nvPr/>
        </p:nvGrpSpPr>
        <p:grpSpPr>
          <a:xfrm>
            <a:off x="4918131" y="3631153"/>
            <a:ext cx="1722165" cy="1739611"/>
            <a:chOff x="2857840" y="2213813"/>
            <a:chExt cx="1168255" cy="1168255"/>
          </a:xfrm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sp>
          <p:nvSpPr>
            <p:cNvPr id="14" name="Овал 13"/>
            <p:cNvSpPr/>
            <p:nvPr/>
          </p:nvSpPr>
          <p:spPr>
            <a:xfrm>
              <a:off x="2857840" y="2213813"/>
              <a:ext cx="1168255" cy="1168255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sp>
      </p:grpSp>
      <p:grpSp>
        <p:nvGrpSpPr>
          <p:cNvPr id="15" name="Diagram group"/>
          <p:cNvGrpSpPr/>
          <p:nvPr/>
        </p:nvGrpSpPr>
        <p:grpSpPr>
          <a:xfrm>
            <a:off x="1944435" y="4445556"/>
            <a:ext cx="1773925" cy="1623612"/>
            <a:chOff x="2857840" y="2213813"/>
            <a:chExt cx="1168255" cy="1168255"/>
          </a:xfrm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sp>
          <p:nvSpPr>
            <p:cNvPr id="16" name="Овал 15"/>
            <p:cNvSpPr/>
            <p:nvPr/>
          </p:nvSpPr>
          <p:spPr>
            <a:xfrm>
              <a:off x="2857840" y="2213813"/>
              <a:ext cx="1168255" cy="1168255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sp>
      </p:grpSp>
      <p:sp>
        <p:nvSpPr>
          <p:cNvPr id="18" name="TextBox 17"/>
          <p:cNvSpPr txBox="1"/>
          <p:nvPr/>
        </p:nvSpPr>
        <p:spPr>
          <a:xfrm>
            <a:off x="1825359" y="5048315"/>
            <a:ext cx="39979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Образовательные организации </a:t>
            </a:r>
            <a:b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лучшие социальные </a:t>
            </a:r>
            <a:b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партнёры: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95135" y="4817862"/>
            <a:ext cx="74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</a:t>
            </a:r>
            <a:endParaRPr lang="ru-RU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261879" y="5198587"/>
            <a:ext cx="904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ИМЦ</a:t>
            </a:r>
            <a:endParaRPr lang="ru-RU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377185" y="5611775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36</a:t>
            </a:r>
            <a:endParaRPr lang="ru-RU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673540" y="5957279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50</a:t>
            </a:r>
            <a:endParaRPr lang="ru-RU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165882" y="6244046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60</a:t>
            </a:r>
            <a:endParaRPr lang="ru-RU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087312" y="6447437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123</a:t>
            </a:r>
            <a:endParaRPr lang="ru-RU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163804" y="6169355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127</a:t>
            </a:r>
            <a:endParaRPr lang="ru-RU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827790" y="5864892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134</a:t>
            </a:r>
            <a:endParaRPr lang="ru-RU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356900" y="5549349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135</a:t>
            </a:r>
            <a:endParaRPr lang="ru-RU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759660" y="5187563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146</a:t>
            </a:r>
            <a:endParaRPr lang="ru-RU" sz="2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954559" y="4817483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ДОУ 172</a:t>
            </a:r>
            <a:endParaRPr lang="ru-RU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500118" y="6337234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 5</a:t>
            </a:r>
            <a:endParaRPr lang="ru-RU" sz="2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050330" y="6069168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 9</a:t>
            </a:r>
            <a:endParaRPr lang="ru-RU" sz="2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600542" y="5703027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15</a:t>
            </a:r>
            <a:endParaRPr lang="ru-RU" sz="2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093130" y="5332947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34</a:t>
            </a:r>
            <a:endParaRPr lang="ru-RU" sz="2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366927" y="4922966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49</a:t>
            </a:r>
            <a:endParaRPr lang="ru-RU" sz="2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6992404" y="6221469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60</a:t>
            </a:r>
            <a:endParaRPr lang="ru-RU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7543549" y="5824628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69</a:t>
            </a:r>
            <a:endParaRPr lang="ru-RU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8017243" y="5425665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70</a:t>
            </a:r>
            <a:endParaRPr lang="ru-RU" sz="2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8272191" y="5058391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81</a:t>
            </a:r>
            <a:endParaRPr lang="ru-RU" sz="2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8156191" y="6158767"/>
            <a:ext cx="13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89</a:t>
            </a:r>
            <a:endParaRPr lang="ru-RU" sz="2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8128137" y="4619933"/>
            <a:ext cx="1015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ОУ 65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51" t="7960" r="5633"/>
          <a:stretch/>
        </p:blipFill>
        <p:spPr>
          <a:xfrm>
            <a:off x="1839686" y="2210727"/>
            <a:ext cx="4157479" cy="29594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271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025" y="49764"/>
            <a:ext cx="7886700" cy="854074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Социальное партнёрство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916579365"/>
              </p:ext>
            </p:extLst>
          </p:nvPr>
        </p:nvGraphicFramePr>
        <p:xfrm>
          <a:off x="654050" y="1051615"/>
          <a:ext cx="7994650" cy="553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17875" y="3066171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ПРИНЦИПЫ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СОЦИАЛЬНОГО ПАРТНЁРСТВА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15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72065" y="0"/>
            <a:ext cx="8171935" cy="74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Учёба и работа с кадрами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graphicFrame>
        <p:nvGraphicFramePr>
          <p:cNvPr id="17" name="Содержимое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1077536"/>
              </p:ext>
            </p:extLst>
          </p:nvPr>
        </p:nvGraphicFramePr>
        <p:xfrm>
          <a:off x="1615670" y="839417"/>
          <a:ext cx="7381102" cy="5817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1102"/>
              </a:tblGrid>
              <a:tr h="355274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1" dirty="0" smtClean="0"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Учёба профактива</a:t>
                      </a:r>
                    </a:p>
                  </a:txBody>
                  <a:tcPr/>
                </a:tc>
              </a:tr>
              <a:tr h="360866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Учёба председателей первичных профсоюзных организаций</a:t>
                      </a:r>
                    </a:p>
                  </a:txBody>
                  <a:tcPr/>
                </a:tc>
              </a:tr>
              <a:tr h="1631187">
                <a:tc>
                  <a:txBody>
                    <a:bodyPr/>
                    <a:lstStyle/>
                    <a:p>
                      <a:pPr marL="0" marR="0" lvl="0" indent="0" algn="l" defTabSz="6858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800" dirty="0" smtClean="0"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Профактив: 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Профсоюз – территория возможностей», «Федеральный проект «Учитель будущего», «Социальное партнерство: шаги к успеху»,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«Методика формирования фонда оплаты труда образовательного учреждения, выплаты из централизованного фонда стимулирования педагогических работников», «Основы делопроизводства в первичных профсоюзных организациях», «Предупреждение эмоционального выгорания «Вы всё можете!».</a:t>
                      </a:r>
                    </a:p>
                  </a:txBody>
                  <a:tcPr/>
                </a:tc>
              </a:tr>
              <a:tr h="32632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Учёба внештатных правовых инспекторов труда</a:t>
                      </a:r>
                    </a:p>
                  </a:txBody>
                  <a:tcPr/>
                </a:tc>
              </a:tr>
              <a:tr h="696445">
                <a:tc>
                  <a:txBody>
                    <a:bodyPr/>
                    <a:lstStyle/>
                    <a:p>
                      <a:pPr marL="0" marR="0" lvl="0" indent="0" algn="l" defTabSz="6858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800" dirty="0" smtClean="0"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Семинар «О правозащитной деятельности профсоюза, основаниях, порядке  и видах проверок работодателей, отчетах о правовой работе».</a:t>
                      </a:r>
                    </a:p>
                  </a:txBody>
                  <a:tcPr/>
                </a:tc>
              </a:tr>
              <a:tr h="309103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Учёба уполномоченных лиц по охране  труда</a:t>
                      </a:r>
                    </a:p>
                  </a:txBody>
                  <a:tcPr/>
                </a:tc>
              </a:tr>
              <a:tr h="1186594">
                <a:tc>
                  <a:txBody>
                    <a:bodyPr/>
                    <a:lstStyle/>
                    <a:p>
                      <a:pPr lv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buChar char="§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«Здоровье-Сбережение жизни!» в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симуляционном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центре профилактической медицины Центра медицинской профилактики ГАУЗ ТО «Многопрофильный консультативно-диагностический центр»</a:t>
                      </a:r>
                    </a:p>
                    <a:p>
                      <a:pPr lv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buChar char="§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«Практические знания на Станции скорой помощи»</a:t>
                      </a:r>
                    </a:p>
                  </a:txBody>
                  <a:tcPr/>
                </a:tc>
              </a:tr>
              <a:tr h="35527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Учёба председателей контрольно - ревизионных комиссий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D:\Данные пользователя - НЕ УДАЛЯТЬ\Рабочий стол\Профсоюз\Профактив\Профактив 16.10.2019\Фото с заседания\IMG_20191016_1523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330" y="1208923"/>
            <a:ext cx="1334531" cy="2372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7345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2065" y="0"/>
            <a:ext cx="8171935" cy="741405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Молодёжь – наш стратегический выбор</a:t>
            </a:r>
            <a:endParaRPr lang="ru-RU" sz="2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ая выноска 4"/>
          <p:cNvSpPr/>
          <p:nvPr/>
        </p:nvSpPr>
        <p:spPr>
          <a:xfrm flipH="1">
            <a:off x="757878" y="2347785"/>
            <a:ext cx="7479959" cy="1861750"/>
          </a:xfrm>
          <a:prstGeom prst="wedgeRectCallout">
            <a:avLst>
              <a:gd name="adj1" fmla="val 42085"/>
              <a:gd name="adj2" fmla="val 70934"/>
            </a:avLst>
          </a:prstGeom>
          <a:solidFill>
            <a:srgbClr val="BAE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Всероссийские мероприятия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Международный форум «</a:t>
            </a:r>
            <a:r>
              <a:rPr lang="ru-RU" sz="1600" dirty="0" err="1" smtClean="0">
                <a:solidFill>
                  <a:schemeClr val="tx1"/>
                </a:solidFill>
              </a:rPr>
              <a:t>Кинопедагогика</a:t>
            </a:r>
            <a:r>
              <a:rPr lang="ru-RU" sz="1600" dirty="0" smtClean="0">
                <a:solidFill>
                  <a:schemeClr val="tx1"/>
                </a:solidFill>
              </a:rPr>
              <a:t>»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VI Всероссийский тренинг-лагерь по подготовке тренеров-лекторов Общероссийского Профсоюза образования «Школа тренеров»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Московский городской Форум молодых педагогов и классных руководителей на тему «Современная школа – пространство становления личности»</a:t>
            </a: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1713469" y="4720280"/>
            <a:ext cx="7183395" cy="1680520"/>
          </a:xfrm>
          <a:prstGeom prst="wedgeRectCallout">
            <a:avLst>
              <a:gd name="adj1" fmla="val 3148"/>
              <a:gd name="adj2" fmla="val 65417"/>
            </a:avLst>
          </a:prstGeom>
          <a:solidFill>
            <a:srgbClr val="FFFF66">
              <a:alpha val="4078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Региональные мероприятия ТМО Профсоюза образования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культурно-образовательный тур по заповедным местам России, посвящённый 205-летию М.Ю. Лермонтова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семинар Совета молодых педагогов Тюменской области по теме «</a:t>
            </a:r>
            <a:r>
              <a:rPr lang="ru-RU" sz="1600" dirty="0" err="1" smtClean="0">
                <a:solidFill>
                  <a:schemeClr val="tx1"/>
                </a:solidFill>
              </a:rPr>
              <a:t>Конфликтология</a:t>
            </a:r>
            <a:r>
              <a:rPr lang="ru-RU" sz="1600" dirty="0" smtClean="0">
                <a:solidFill>
                  <a:schemeClr val="tx1"/>
                </a:solidFill>
              </a:rPr>
              <a:t>: первая помощь молодому учителю»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межрегиональный образовательно-методический семинар молодых педагогов «Энергетика перемен»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651551"/>
              </p:ext>
            </p:extLst>
          </p:nvPr>
        </p:nvGraphicFramePr>
        <p:xfrm>
          <a:off x="107093" y="724930"/>
          <a:ext cx="8798010" cy="1425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448"/>
                <a:gridCol w="7916562"/>
              </a:tblGrid>
              <a:tr h="1425146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buFont typeface="Arial" pitchFamily="34" charset="0"/>
                        <a:buChar char="•"/>
                      </a:pPr>
                      <a:endParaRPr lang="ru-RU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just" defTabSz="685800" rtl="0" eaLnBrk="1" latinLnBrk="0" hangingPunct="1">
                        <a:buFont typeface="Arial" pitchFamily="34" charset="0"/>
                        <a:buChar char="•"/>
                      </a:pPr>
                      <a:endParaRPr lang="ru-RU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just" defTabSz="685800" rtl="0" eaLnBrk="1" latinLnBrk="0" hangingPunct="1">
                        <a:buFont typeface="Arial" pitchFamily="34" charset="0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ЗАДАЧИ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BAE18F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условий для профессионального и карьерного 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роста, развития лидерских качеств у молодежи;</a:t>
                      </a:r>
                    </a:p>
                    <a:p>
                      <a:pPr marL="0" algn="just" defTabSz="6858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повышение уровня вовлеченности молодых педагогов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реализацию значимых проектов образования;</a:t>
                      </a:r>
                    </a:p>
                  </a:txBody>
                  <a:tcPr anchor="ctr">
                    <a:solidFill>
                      <a:srgbClr val="BAE18F">
                        <a:alpha val="54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57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2065" y="0"/>
            <a:ext cx="8171935" cy="741405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Молодёжь – наш стратегический выбор</a:t>
            </a:r>
            <a:endParaRPr lang="ru-RU" sz="2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121858"/>
              </p:ext>
            </p:extLst>
          </p:nvPr>
        </p:nvGraphicFramePr>
        <p:xfrm>
          <a:off x="1260389" y="5401339"/>
          <a:ext cx="7784757" cy="1073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865"/>
                <a:gridCol w="6507892"/>
              </a:tblGrid>
              <a:tr h="1073601"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algn="l" defTabSz="685800" rtl="0" eaLnBrk="1" latinLnBrk="0" hangingPunct="1"/>
                      <a:endParaRPr lang="ru-RU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ТОЧКИ РОСТА</a:t>
                      </a:r>
                    </a:p>
                    <a:p>
                      <a:pPr marL="0" algn="l" defTabSz="685800" rtl="0" eaLnBrk="1" latinLnBrk="0" hangingPunct="1"/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Создание целостной системы работы с молодыми педагогами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Повышение роли молодежных советов в образовательных учреждениях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Формирование действенного актива</a:t>
                      </a: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8" name="Прямоугольная выноска 7"/>
          <p:cNvSpPr/>
          <p:nvPr/>
        </p:nvSpPr>
        <p:spPr>
          <a:xfrm>
            <a:off x="214183" y="914402"/>
            <a:ext cx="7644714" cy="1787610"/>
          </a:xfrm>
          <a:prstGeom prst="wedgeRectCallout">
            <a:avLst>
              <a:gd name="adj1" fmla="val 2315"/>
              <a:gd name="adj2" fmla="val 57583"/>
            </a:avLst>
          </a:prstGeom>
          <a:solidFill>
            <a:srgbClr val="FF9966">
              <a:alpha val="4039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Участие в региональных мероприятиях ТМООП Тюменский </a:t>
            </a:r>
            <a:r>
              <a:rPr lang="ru-RU" sz="1600" b="1" dirty="0" err="1" smtClean="0">
                <a:solidFill>
                  <a:srgbClr val="FF0000"/>
                </a:solidFill>
              </a:rPr>
              <a:t>облсовпроф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IX Молодежный профсоюзный слет Уральского федерального округа «УРА-2019»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образовательно-методический семинар «Школа современного лидера»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VII форум молодежного профсоюзного актива Тюменской области «Активен я – активен профсоюз!» 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2018271" y="2965621"/>
            <a:ext cx="6952734" cy="1985319"/>
          </a:xfrm>
          <a:prstGeom prst="wedgeRectCallout">
            <a:avLst>
              <a:gd name="adj1" fmla="val 2312"/>
              <a:gd name="adj2" fmla="val 55123"/>
            </a:avLst>
          </a:prstGeom>
          <a:solidFill>
            <a:srgbClr val="CCCC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Муниципальные мероприятия ТГО Профсоюза образования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Слёт молодых педагогов «Вектор успеха 2.0»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Городской Форум молодых педагогов «Люди, созидающие миры»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Конкурс молодых профессионалов «Фестиваль методических идей и проектов «Разбуди талант!»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Бал молодых педагогов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 «Вальс на набережной»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Открытый урок под открытым небом «В 6 часов вечера после войны»</a:t>
            </a:r>
          </a:p>
        </p:txBody>
      </p:sp>
    </p:spTree>
    <p:extLst>
      <p:ext uri="{BB962C8B-B14F-4D97-AF65-F5344CB8AC3E}">
        <p14:creationId xmlns:p14="http://schemas.microsoft.com/office/powerpoint/2010/main" val="2590775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72065" y="164756"/>
            <a:ext cx="8171935" cy="74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Ветераны - активная общественная сила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1730" y="757924"/>
            <a:ext cx="3336324" cy="89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64758" y="906806"/>
            <a:ext cx="5338118" cy="309315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24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0"/>
              </a:spcAf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Областная патриотическая акция «Стена памяти» с проведением цикла интегрированных уроков «Память, хранимая тобой»</a:t>
            </a:r>
            <a:endParaRPr lang="ru-RU" sz="1300" dirty="0" smtClean="0">
              <a:latin typeface="Times New Roman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  <a:tabLst>
                <a:tab pos="226060" algn="l"/>
              </a:tabLs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Городская патриотическая акция «75 рассказов о войне»</a:t>
            </a:r>
            <a:endParaRPr lang="ru-RU" sz="1300" dirty="0" smtClean="0">
              <a:latin typeface="Times New Roman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  <a:tabLst>
                <a:tab pos="226060" algn="l"/>
              </a:tabLs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Конкурс на лучшую разработку экскурсии по теме: «Тюмень глазами школьников», посвященную 75-летию Победы в Великой Отечественной войне 1941-1945 гг.</a:t>
            </a:r>
            <a:endParaRPr lang="ru-RU" sz="1300" dirty="0" smtClean="0">
              <a:latin typeface="Times New Roman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  <a:tabLst>
                <a:tab pos="226060" algn="l"/>
              </a:tabLs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Фестиваль школьных музеев «Но помнит мир спасенный…»</a:t>
            </a:r>
            <a:endParaRPr lang="ru-RU" sz="1300" dirty="0" smtClean="0">
              <a:latin typeface="Times New Roman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Дни открытых дверей школьных музеев и музейных комнат, проведение передвижных выставок в ОО города Тюмени</a:t>
            </a:r>
            <a:endParaRPr lang="ru-RU" sz="1300" dirty="0" smtClean="0">
              <a:latin typeface="Times New Roman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Открытый урок под открытым небом «В шесть часов вечера после войны»</a:t>
            </a:r>
            <a:endParaRPr lang="ru-RU" sz="1300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  <a:tabLst>
                <a:tab pos="226060" algn="l"/>
              </a:tabLs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Митинги памяти, возложение цветов к мемориальным и памятным доскам</a:t>
            </a:r>
            <a:endParaRPr lang="ru-RU" sz="1300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  <a:tabLst>
                <a:tab pos="226060" algn="l"/>
              </a:tabLs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Общегородская акция «Белые журавли памяти»</a:t>
            </a:r>
            <a:endParaRPr lang="ru-RU" sz="1300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  <a:tabLst>
                <a:tab pos="226060" algn="l"/>
              </a:tabLst>
            </a:pPr>
            <a:r>
              <a:rPr lang="ru-RU" sz="1300" dirty="0" smtClean="0">
                <a:latin typeface="Arial"/>
                <a:ea typeface="Times New Roman"/>
                <a:cs typeface="Times New Roman"/>
              </a:rPr>
              <a:t> «Мой подарок ветерану» тимуровские рейды к ветеранам</a:t>
            </a:r>
            <a:endParaRPr lang="ru-RU" sz="13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5618207" y="1721706"/>
            <a:ext cx="3352799" cy="716692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tabLst>
                <a:tab pos="3582988" algn="l"/>
              </a:tabLst>
            </a:pP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Тюменская городская организация Профсоюза работников народного образования и науки РФ</a:t>
            </a:r>
            <a:endParaRPr lang="ru-RU" sz="1300" dirty="0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597613" y="2500180"/>
            <a:ext cx="3352799" cy="770239"/>
          </a:xfrm>
          <a:prstGeom prst="round2DiagRect">
            <a:avLst/>
          </a:prstGeom>
          <a:solidFill>
            <a:srgbClr val="0070C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tabLst>
                <a:tab pos="3582988" algn="l"/>
              </a:tabLst>
            </a:pP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Совет ветеранов Тюменской городской организации Профсоюза работников народного образования и науки РФ</a:t>
            </a:r>
            <a:endParaRPr lang="ru-RU" sz="1300" dirty="0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577018" y="3319847"/>
            <a:ext cx="3352799" cy="716692"/>
          </a:xfrm>
          <a:prstGeom prst="round2DiagRect">
            <a:avLst/>
          </a:prstGeom>
          <a:solidFill>
            <a:srgbClr val="FF5050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tabLst>
                <a:tab pos="3582988" algn="l"/>
              </a:tabLst>
            </a:pP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Первичные ветеранские организации образовательных учреждений города Тюмени</a:t>
            </a:r>
            <a:endParaRPr lang="ru-RU" sz="1300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81232" y="586808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1886466" y="4440196"/>
            <a:ext cx="7035112" cy="329512"/>
          </a:xfrm>
          <a:prstGeom prst="snip1Rect">
            <a:avLst/>
          </a:prstGeom>
          <a:solidFill>
            <a:srgbClr val="FFFFCC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совещания  с председателями ветеранских организаций образовательных учреждений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с одним вырезанным углом 16"/>
          <p:cNvSpPr/>
          <p:nvPr/>
        </p:nvSpPr>
        <p:spPr>
          <a:xfrm>
            <a:off x="1869989" y="4823256"/>
            <a:ext cx="7068065" cy="457198"/>
          </a:xfrm>
          <a:prstGeom prst="snip1Rect">
            <a:avLst/>
          </a:prstGeom>
          <a:solidFill>
            <a:srgbClr val="FFFFCC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работа  клубов по интересам: Клуб </a:t>
            </a:r>
            <a:r>
              <a:rPr lang="ru-RU" sz="12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«</a:t>
            </a:r>
            <a:r>
              <a:rPr lang="ru-RU" sz="1200" dirty="0" err="1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Здоровьеград</a:t>
            </a:r>
            <a:r>
              <a:rPr lang="ru-RU" sz="12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»,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Клуб </a:t>
            </a:r>
            <a:r>
              <a:rPr lang="ru-RU" sz="12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«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Учитель</a:t>
            </a:r>
            <a:r>
              <a:rPr lang="ru-RU" sz="12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»,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Клуб ветеранов педагогического труда Калининского округа города Тюмени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с одним вырезанным углом 17"/>
          <p:cNvSpPr/>
          <p:nvPr/>
        </p:nvSpPr>
        <p:spPr>
          <a:xfrm>
            <a:off x="1853514" y="5342243"/>
            <a:ext cx="7051589" cy="440721"/>
          </a:xfrm>
          <a:prstGeom prst="snip1Rect">
            <a:avLst/>
          </a:prstGeom>
          <a:solidFill>
            <a:srgbClr val="FFFFCC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представление опыта работы МАОУ СОШ №№ 9, 22, 48, 40, лицея № 34, гимназии № 16, МАДОУ </a:t>
            </a:r>
            <a:r>
              <a:rPr lang="ru-RU" sz="1200" dirty="0" err="1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д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/с №№</a:t>
            </a:r>
            <a:r>
              <a:rPr lang="ru-RU" sz="12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 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60, 134 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с одним вырезанным углом 20"/>
          <p:cNvSpPr/>
          <p:nvPr/>
        </p:nvSpPr>
        <p:spPr>
          <a:xfrm>
            <a:off x="1841158" y="5844747"/>
            <a:ext cx="7084540" cy="391296"/>
          </a:xfrm>
          <a:prstGeom prst="snip1Rect">
            <a:avLst/>
          </a:prstGeom>
          <a:solidFill>
            <a:srgbClr val="FFFFCC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рейды в образовательные учреждения по изучению вопросов  деятельности первичных ветеранских  организаций 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с одним вырезанным углом 23"/>
          <p:cNvSpPr/>
          <p:nvPr/>
        </p:nvSpPr>
        <p:spPr>
          <a:xfrm>
            <a:off x="1841158" y="6289591"/>
            <a:ext cx="7084540" cy="465436"/>
          </a:xfrm>
          <a:prstGeom prst="snip1Rect">
            <a:avLst/>
          </a:prstGeom>
          <a:solidFill>
            <a:srgbClr val="FFFFCC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творческая встреча с воспитанниками Дома социальной реабилитации семей и детей «Борки» АУ СОН ТО и ДПО «РСРЦН «Семья» «Дети мира – детям войны»</a:t>
            </a:r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1911178" y="4168346"/>
            <a:ext cx="3171568" cy="222422"/>
          </a:xfrm>
          <a:prstGeom prst="wedgeRectCallout">
            <a:avLst>
              <a:gd name="adj1" fmla="val -50908"/>
              <a:gd name="adj2" fmla="val 40278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Итоги работы в 2019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8" name="5-конечная звезда 27"/>
          <p:cNvSpPr/>
          <p:nvPr/>
        </p:nvSpPr>
        <p:spPr>
          <a:xfrm>
            <a:off x="1614616" y="4530811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5-конечная звезда 28"/>
          <p:cNvSpPr/>
          <p:nvPr/>
        </p:nvSpPr>
        <p:spPr>
          <a:xfrm>
            <a:off x="1626972" y="5045676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5-конечная звезда 29"/>
          <p:cNvSpPr/>
          <p:nvPr/>
        </p:nvSpPr>
        <p:spPr>
          <a:xfrm>
            <a:off x="1589902" y="5511114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5-конечная звезда 30"/>
          <p:cNvSpPr/>
          <p:nvPr/>
        </p:nvSpPr>
        <p:spPr>
          <a:xfrm>
            <a:off x="1626972" y="5951838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5-конечная звезда 31"/>
          <p:cNvSpPr/>
          <p:nvPr/>
        </p:nvSpPr>
        <p:spPr>
          <a:xfrm>
            <a:off x="1581664" y="6441990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5-конечная звезда 32"/>
          <p:cNvSpPr/>
          <p:nvPr/>
        </p:nvSpPr>
        <p:spPr>
          <a:xfrm>
            <a:off x="107092" y="1009136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5-конечная звезда 33"/>
          <p:cNvSpPr/>
          <p:nvPr/>
        </p:nvSpPr>
        <p:spPr>
          <a:xfrm>
            <a:off x="98854" y="1375719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5-конечная звезда 34"/>
          <p:cNvSpPr/>
          <p:nvPr/>
        </p:nvSpPr>
        <p:spPr>
          <a:xfrm>
            <a:off x="119448" y="1602260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5-конечная звезда 35"/>
          <p:cNvSpPr/>
          <p:nvPr/>
        </p:nvSpPr>
        <p:spPr>
          <a:xfrm>
            <a:off x="107092" y="2183028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5-конечная звезда 36"/>
          <p:cNvSpPr/>
          <p:nvPr/>
        </p:nvSpPr>
        <p:spPr>
          <a:xfrm>
            <a:off x="119448" y="2393092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5-конечная звезда 37"/>
          <p:cNvSpPr/>
          <p:nvPr/>
        </p:nvSpPr>
        <p:spPr>
          <a:xfrm>
            <a:off x="131804" y="2784389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5-конечная звезда 38"/>
          <p:cNvSpPr/>
          <p:nvPr/>
        </p:nvSpPr>
        <p:spPr>
          <a:xfrm>
            <a:off x="111210" y="3183926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5-конечная звезда 39"/>
          <p:cNvSpPr/>
          <p:nvPr/>
        </p:nvSpPr>
        <p:spPr>
          <a:xfrm>
            <a:off x="123567" y="3583460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5-конечная звезда 40"/>
          <p:cNvSpPr/>
          <p:nvPr/>
        </p:nvSpPr>
        <p:spPr>
          <a:xfrm>
            <a:off x="135925" y="3768811"/>
            <a:ext cx="140043" cy="1153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5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72065" y="164756"/>
            <a:ext cx="8171935" cy="74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Повышение престижа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педагогической профессии</a:t>
            </a: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2318952" y="4300152"/>
            <a:ext cx="3067479" cy="947351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«Педагог года»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2310712" y="5420497"/>
            <a:ext cx="3067479" cy="947351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Участие в организации конкурсов профессионального мастерства</a:t>
            </a:r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 flipH="1">
            <a:off x="5498756" y="4304271"/>
            <a:ext cx="3212758" cy="947351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Встреча заслуженных учителей города Тюмени «Диалог поколений»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с двумя вырезанными противолежащими углами 15"/>
          <p:cNvSpPr/>
          <p:nvPr/>
        </p:nvSpPr>
        <p:spPr>
          <a:xfrm flipH="1">
            <a:off x="5490516" y="5424616"/>
            <a:ext cx="3212758" cy="947351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err="1" smtClean="0">
                <a:solidFill>
                  <a:schemeClr val="tx1"/>
                </a:solidFill>
              </a:rPr>
              <a:t>Имиджевые</a:t>
            </a:r>
            <a:r>
              <a:rPr lang="ru-RU" sz="1500" b="1" dirty="0" smtClean="0">
                <a:solidFill>
                  <a:schemeClr val="tx1"/>
                </a:solidFill>
              </a:rPr>
              <a:t> мероприятия</a:t>
            </a:r>
            <a:endParaRPr lang="ru-RU" sz="1500" b="1" dirty="0">
              <a:solidFill>
                <a:schemeClr val="tx1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228" y="2438399"/>
            <a:ext cx="2022434" cy="1252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с двумя вырезанными противолежащими углами 18"/>
          <p:cNvSpPr/>
          <p:nvPr/>
        </p:nvSpPr>
        <p:spPr>
          <a:xfrm>
            <a:off x="2281880" y="3258064"/>
            <a:ext cx="3067479" cy="947351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Фестиваль мастер-классов учителей-логопедов и учителей-дефектологов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с двумя вырезанными противолежащими углами 21"/>
          <p:cNvSpPr/>
          <p:nvPr/>
        </p:nvSpPr>
        <p:spPr>
          <a:xfrm flipH="1">
            <a:off x="5461684" y="3262183"/>
            <a:ext cx="3212758" cy="947351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Издание книги о педагогах участниках Великой Отечественной войны «Навечно в строю»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24" name="Picture 4" descr="https://sun9-34.userapi.com/c846521/v846521618/19be31/JLeYh6IPAX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22" y="1021492"/>
            <a:ext cx="1975538" cy="1318054"/>
          </a:xfrm>
          <a:prstGeom prst="rect">
            <a:avLst/>
          </a:prstGeom>
          <a:noFill/>
        </p:spPr>
      </p:pic>
      <p:sp>
        <p:nvSpPr>
          <p:cNvPr id="28" name="Прямоугольник с двумя вырезанными противолежащими углами 27"/>
          <p:cNvSpPr/>
          <p:nvPr/>
        </p:nvSpPr>
        <p:spPr>
          <a:xfrm>
            <a:off x="2294237" y="2215978"/>
            <a:ext cx="3067479" cy="947351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Конкурс молодых профессионалов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«Фестиваль методических идей и проектов «Разбуди талант!»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с двумя вырезанными противолежащими углами 28"/>
          <p:cNvSpPr/>
          <p:nvPr/>
        </p:nvSpPr>
        <p:spPr>
          <a:xfrm flipH="1">
            <a:off x="5474041" y="2220097"/>
            <a:ext cx="3212758" cy="947351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«Вальс на набережной»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с двумя вырезанными противолежащими углами 29"/>
          <p:cNvSpPr/>
          <p:nvPr/>
        </p:nvSpPr>
        <p:spPr>
          <a:xfrm>
            <a:off x="2253047" y="1112107"/>
            <a:ext cx="3067479" cy="947351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Всероссийская олимпиада «Мой первый учитель» </a:t>
            </a:r>
          </a:p>
        </p:txBody>
      </p:sp>
      <p:sp>
        <p:nvSpPr>
          <p:cNvPr id="31" name="Прямоугольник с двумя вырезанными противолежащими углами 30"/>
          <p:cNvSpPr/>
          <p:nvPr/>
        </p:nvSpPr>
        <p:spPr>
          <a:xfrm flipH="1">
            <a:off x="5432851" y="1116226"/>
            <a:ext cx="3212758" cy="947351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Бал молодых педагогов </a:t>
            </a:r>
          </a:p>
        </p:txBody>
      </p:sp>
      <p:pic>
        <p:nvPicPr>
          <p:cNvPr id="4106" name="Picture 10" descr="https://sun9-48.userapi.com/c858032/v858032081/58a68/r8Ik11xhyi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043" y="5077278"/>
            <a:ext cx="2059021" cy="1372950"/>
          </a:xfrm>
          <a:prstGeom prst="rect">
            <a:avLst/>
          </a:prstGeom>
          <a:noFill/>
        </p:spPr>
      </p:pic>
      <p:pic>
        <p:nvPicPr>
          <p:cNvPr id="4108" name="Picture 12" descr="https://sun9-60.userapi.com/c856128/v856128963/12bfc7/MnVhsMyWHc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6519" y="3794040"/>
            <a:ext cx="2052344" cy="1154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7353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72065" y="0"/>
            <a:ext cx="8171935" cy="74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Социальное партнерство</a:t>
            </a:r>
          </a:p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с учреждениями культуры </a:t>
            </a:r>
            <a:endParaRPr lang="ru-RU" sz="2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54388" y="2261028"/>
            <a:ext cx="78976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7175" algn="l"/>
              </a:tabLst>
            </a:pP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+mj-ea"/>
                <a:cs typeface="+mj-cs"/>
              </a:rPr>
              <a:t>ЧЛЕНЫ ПРОФСОЮЗА ПРИОБРЕЛИ  БОЛЕЕ 11 ТЫСЯЧ БИЛЕТОВ ПО ЛЬГОТНЫМ ЦЕНАМ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027" y="1127356"/>
            <a:ext cx="1218555" cy="105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1265" y="1200573"/>
            <a:ext cx="951229" cy="96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04458" y="1219200"/>
            <a:ext cx="1226002" cy="814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D:\Данные пользователя - НЕ УДАЛЯТЬ\Рабочий стол\Профсоюз\Отчет\Публичный отчёт за 2019\театр кукол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01731" y="1102730"/>
            <a:ext cx="1022606" cy="1004901"/>
          </a:xfrm>
          <a:prstGeom prst="rect">
            <a:avLst/>
          </a:prstGeom>
          <a:noFill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50443" y="1162374"/>
            <a:ext cx="931261" cy="92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639330" y="4201297"/>
            <a:ext cx="6532605" cy="307777"/>
          </a:xfrm>
          <a:prstGeom prst="rect">
            <a:avLst/>
          </a:prstGeom>
          <a:solidFill>
            <a:srgbClr val="BAE18F"/>
          </a:solidFill>
        </p:spPr>
        <p:txBody>
          <a:bodyPr wrap="square">
            <a:spAutoFit/>
          </a:bodyPr>
          <a:lstStyle/>
          <a:p>
            <a:r>
              <a:rPr lang="ru-RU" sz="1400" b="1" dirty="0" smtClean="0"/>
              <a:t>Экономия для члена профсоюза в среднем составила 1 150 рублей за один билет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548062" y="2698892"/>
            <a:ext cx="1500862" cy="1288534"/>
            <a:chOff x="1215621" y="735361"/>
            <a:chExt cx="1500862" cy="1288534"/>
          </a:xfrm>
          <a:solidFill>
            <a:srgbClr val="BAE18F"/>
          </a:solidFill>
        </p:grpSpPr>
        <p:sp>
          <p:nvSpPr>
            <p:cNvPr id="26" name="Шестиугольник 25"/>
            <p:cNvSpPr/>
            <p:nvPr/>
          </p:nvSpPr>
          <p:spPr>
            <a:xfrm>
              <a:off x="1215621" y="735361"/>
              <a:ext cx="1500862" cy="1288534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Шестиугольник 4"/>
            <p:cNvSpPr/>
            <p:nvPr/>
          </p:nvSpPr>
          <p:spPr>
            <a:xfrm>
              <a:off x="1448071" y="934926"/>
              <a:ext cx="1035962" cy="8894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7780" rIns="0" bIns="17780" numCol="1" spcCol="1270" anchor="ctr" anchorCtr="0">
              <a:no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tabLst>
                  <a:tab pos="257175" algn="l"/>
                </a:tabLst>
              </a:pPr>
              <a:r>
                <a:rPr lang="ru-RU" sz="16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</a:t>
              </a:r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КОНЦЕРТОВ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786689" y="2700115"/>
            <a:ext cx="1500862" cy="1288534"/>
            <a:chOff x="4974660" y="-408476"/>
            <a:chExt cx="1500862" cy="1288534"/>
          </a:xfrm>
          <a:solidFill>
            <a:srgbClr val="BAE18F"/>
          </a:solidFill>
        </p:grpSpPr>
        <p:sp>
          <p:nvSpPr>
            <p:cNvPr id="22" name="Шестиугольник 21"/>
            <p:cNvSpPr/>
            <p:nvPr/>
          </p:nvSpPr>
          <p:spPr>
            <a:xfrm>
              <a:off x="4974660" y="-408476"/>
              <a:ext cx="1500862" cy="1288534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Шестиугольник 8"/>
            <p:cNvSpPr/>
            <p:nvPr/>
          </p:nvSpPr>
          <p:spPr>
            <a:xfrm>
              <a:off x="5025375" y="-208910"/>
              <a:ext cx="1408671" cy="88940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7780" rIns="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ПРЕДСТАВЛЕНИЯ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В ЦИРКЕ</a:t>
              </a:r>
              <a:endParaRPr lang="ru-RU" sz="11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546992" y="2680686"/>
            <a:ext cx="1500862" cy="1288534"/>
            <a:chOff x="883243" y="519447"/>
            <a:chExt cx="1500862" cy="1288534"/>
          </a:xfrm>
          <a:solidFill>
            <a:srgbClr val="BAE18F"/>
          </a:solidFill>
        </p:grpSpPr>
        <p:sp>
          <p:nvSpPr>
            <p:cNvPr id="20" name="Шестиугольник 19"/>
            <p:cNvSpPr/>
            <p:nvPr/>
          </p:nvSpPr>
          <p:spPr>
            <a:xfrm>
              <a:off x="883243" y="519447"/>
              <a:ext cx="1500862" cy="1288534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Шестиугольник 10"/>
            <p:cNvSpPr/>
            <p:nvPr/>
          </p:nvSpPr>
          <p:spPr>
            <a:xfrm>
              <a:off x="1082742" y="719012"/>
              <a:ext cx="1035962" cy="8894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7780" rIns="0" bIns="17780" numCol="1" spcCol="1270" anchor="ctr" anchorCtr="0">
              <a:no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tabLst>
                  <a:tab pos="257175" algn="l"/>
                </a:tabLst>
              </a:pPr>
              <a:r>
                <a:rPr lang="ru-RU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</a:t>
              </a:r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СПЕКТАКЛЕЙ ДЛЯ ВЗРОСЛЫХ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56676" y="2729307"/>
            <a:ext cx="1500862" cy="1288534"/>
            <a:chOff x="5126528" y="156175"/>
            <a:chExt cx="1500862" cy="1288534"/>
          </a:xfrm>
          <a:solidFill>
            <a:srgbClr val="BAE18F"/>
          </a:solidFill>
        </p:grpSpPr>
        <p:sp>
          <p:nvSpPr>
            <p:cNvPr id="18" name="Шестиугольник 17"/>
            <p:cNvSpPr/>
            <p:nvPr/>
          </p:nvSpPr>
          <p:spPr>
            <a:xfrm>
              <a:off x="5126528" y="156175"/>
              <a:ext cx="1500862" cy="1288534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Шестиугольник 12"/>
            <p:cNvSpPr/>
            <p:nvPr/>
          </p:nvSpPr>
          <p:spPr>
            <a:xfrm>
              <a:off x="5358978" y="248649"/>
              <a:ext cx="1035962" cy="88940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7780" rIns="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6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ДЕТСКИХ СПЕКТАКЛЕЙ</a:t>
              </a:r>
              <a:endParaRPr lang="ru-RU" sz="12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Плюс 27"/>
          <p:cNvSpPr/>
          <p:nvPr/>
        </p:nvSpPr>
        <p:spPr>
          <a:xfrm>
            <a:off x="2191265" y="3303373"/>
            <a:ext cx="197708" cy="172995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люс 28"/>
          <p:cNvSpPr/>
          <p:nvPr/>
        </p:nvSpPr>
        <p:spPr>
          <a:xfrm>
            <a:off x="4320746" y="3266303"/>
            <a:ext cx="197708" cy="172995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люс 29"/>
          <p:cNvSpPr/>
          <p:nvPr/>
        </p:nvSpPr>
        <p:spPr>
          <a:xfrm>
            <a:off x="6384324" y="3270421"/>
            <a:ext cx="197708" cy="172995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599" y="4692476"/>
            <a:ext cx="1270687" cy="127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02891" y="4700714"/>
            <a:ext cx="1221261" cy="122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12476" y="5430401"/>
            <a:ext cx="2314832" cy="1171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15978" y="5964196"/>
            <a:ext cx="3039763" cy="76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8451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72066" y="164756"/>
            <a:ext cx="4827372" cy="74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Спартакиада</a:t>
            </a:r>
          </a:p>
        </p:txBody>
      </p:sp>
      <p:sp>
        <p:nvSpPr>
          <p:cNvPr id="3074" name="AutoShape 2" descr="https://apf.mail.ru/cgi-bin/readmsg?id=15704257381207957143;0;1&amp;exif=1&amp;full=1&amp;x-email=gorprofob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s://apf.mail.ru/cgi-bin/readmsg?id=15704257381207957143;0;1&amp;exif=1&amp;full=1&amp;x-email=gorprofob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https://apf.mail.ru/cgi-bin/readmsg?id=15704257381207957143;0;1&amp;exif=1&amp;full=1&amp;x-email=gorprofob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13573" y="0"/>
            <a:ext cx="1630426" cy="116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 descr="https://sun9-6.userapi.com/c857136/v857136958/101e35/C9h77ONgz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123" y="2817342"/>
            <a:ext cx="2224548" cy="1483322"/>
          </a:xfrm>
          <a:prstGeom prst="rect">
            <a:avLst/>
          </a:prstGeom>
          <a:noFill/>
        </p:spPr>
      </p:pic>
      <p:sp>
        <p:nvSpPr>
          <p:cNvPr id="12" name="Прямоугольная выноска 11"/>
          <p:cNvSpPr/>
          <p:nvPr/>
        </p:nvSpPr>
        <p:spPr>
          <a:xfrm>
            <a:off x="370703" y="1070919"/>
            <a:ext cx="2677297" cy="807308"/>
          </a:xfrm>
          <a:prstGeom prst="wedgeRectCallout">
            <a:avLst>
              <a:gd name="adj1" fmla="val 60244"/>
              <a:gd name="adj2" fmla="val -107065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2018 – 2019 учебный год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14 видов спорта ОУ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6 видов спорта ДОУ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 flipH="1">
            <a:off x="3665835" y="976183"/>
            <a:ext cx="2809104" cy="1220447"/>
          </a:xfrm>
          <a:prstGeom prst="wedgeRectCallout">
            <a:avLst>
              <a:gd name="adj1" fmla="val 64017"/>
              <a:gd name="adj2" fmla="val -78764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2019 – 2020 учебный год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14 видов спорта ОУ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10 видов спорта ДОУ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</a:rPr>
              <a:t>сдача норм ГТО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50325" y="1227436"/>
            <a:ext cx="2230558" cy="1439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1164" y="3672867"/>
            <a:ext cx="2005971" cy="155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89600" y="1942240"/>
            <a:ext cx="1744910" cy="645952"/>
          </a:xfrm>
          <a:prstGeom prst="rect">
            <a:avLst/>
          </a:prstGeom>
          <a:solidFill>
            <a:srgbClr val="FFC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1 место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МАОУ СОШ № 48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МАДОУ </a:t>
            </a:r>
            <a:r>
              <a:rPr lang="ru-RU" sz="1200" b="1" dirty="0" err="1" smtClean="0">
                <a:solidFill>
                  <a:schemeClr val="tx1"/>
                </a:solidFill>
              </a:rPr>
              <a:t>д</a:t>
            </a:r>
            <a:r>
              <a:rPr lang="ru-RU" sz="1200" b="1" dirty="0" smtClean="0">
                <a:solidFill>
                  <a:schemeClr val="tx1"/>
                </a:solidFill>
              </a:rPr>
              <a:t>/с № 135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5321" y="2639924"/>
            <a:ext cx="1693178" cy="645952"/>
          </a:xfrm>
          <a:prstGeom prst="rect">
            <a:avLst/>
          </a:prstGeom>
          <a:solidFill>
            <a:srgbClr val="FFC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2 место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МАОУ СОШ № 67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МАДОУ </a:t>
            </a:r>
            <a:r>
              <a:rPr lang="ru-RU" sz="1200" b="1" dirty="0" err="1" smtClean="0">
                <a:solidFill>
                  <a:schemeClr val="tx1"/>
                </a:solidFill>
              </a:rPr>
              <a:t>д</a:t>
            </a:r>
            <a:r>
              <a:rPr lang="ru-RU" sz="1200" b="1" dirty="0" smtClean="0">
                <a:solidFill>
                  <a:schemeClr val="tx1"/>
                </a:solidFill>
              </a:rPr>
              <a:t>/с № 125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870443" y="2649711"/>
            <a:ext cx="1647038" cy="645952"/>
          </a:xfrm>
          <a:prstGeom prst="rect">
            <a:avLst/>
          </a:prstGeom>
          <a:solidFill>
            <a:srgbClr val="FFC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3 место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МАОУ СОШ № 5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МАДОУ </a:t>
            </a:r>
            <a:r>
              <a:rPr lang="ru-RU" sz="1200" b="1" dirty="0" err="1" smtClean="0">
                <a:solidFill>
                  <a:schemeClr val="tx1"/>
                </a:solidFill>
              </a:rPr>
              <a:t>д</a:t>
            </a:r>
            <a:r>
              <a:rPr lang="ru-RU" sz="1200" b="1" dirty="0" smtClean="0">
                <a:solidFill>
                  <a:schemeClr val="tx1"/>
                </a:solidFill>
              </a:rPr>
              <a:t>/с № 87</a:t>
            </a:r>
          </a:p>
        </p:txBody>
      </p:sp>
      <p:pic>
        <p:nvPicPr>
          <p:cNvPr id="2056" name="Picture 8" descr="https://sun1-22.userapi.com/GJjilz_YV4fcKhhTmfRwRBshdVeKqgeiBUrEDQ/_UVqoDjp4VM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20490" y="5014256"/>
            <a:ext cx="2204352" cy="1469856"/>
          </a:xfrm>
          <a:prstGeom prst="rect">
            <a:avLst/>
          </a:prstGeom>
          <a:noFill/>
        </p:spPr>
      </p:pic>
      <p:pic>
        <p:nvPicPr>
          <p:cNvPr id="2058" name="Picture 10" descr="https://sun1-15.userapi.com/tAZsy85u9RtWAsBh5Jo25Y_0h-3fDLbnX4gPjQ/4_PtJvEiZJ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68423" y="3493144"/>
            <a:ext cx="2191065" cy="1460995"/>
          </a:xfrm>
          <a:prstGeom prst="rect">
            <a:avLst/>
          </a:prstGeom>
          <a:noFill/>
        </p:spPr>
      </p:pic>
      <p:pic>
        <p:nvPicPr>
          <p:cNvPr id="2060" name="Picture 12" descr="https://sun9-68.userapi.com/c854424/v854424302/13f574/b8khnTLklgc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58044" y="2325700"/>
            <a:ext cx="2102839" cy="1402167"/>
          </a:xfrm>
          <a:prstGeom prst="rect">
            <a:avLst/>
          </a:prstGeom>
          <a:noFill/>
        </p:spPr>
      </p:pic>
      <p:pic>
        <p:nvPicPr>
          <p:cNvPr id="2066" name="Picture 18" descr="https://sun9-58.userapi.com/c855736/v855736433/493c0/mGz8KYglyC8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89903" y="5084289"/>
            <a:ext cx="2146636" cy="1431370"/>
          </a:xfrm>
          <a:prstGeom prst="rect">
            <a:avLst/>
          </a:prstGeom>
          <a:noFill/>
        </p:spPr>
      </p:pic>
      <p:pic>
        <p:nvPicPr>
          <p:cNvPr id="2062" name="Picture 14" descr="https://sun9-44.userapi.com/c855216/v855216036/143e83/cAWtFWhrjCo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18958" y="3517558"/>
            <a:ext cx="2316470" cy="1493942"/>
          </a:xfrm>
          <a:prstGeom prst="rect">
            <a:avLst/>
          </a:prstGeom>
          <a:noFill/>
        </p:spPr>
      </p:pic>
      <p:pic>
        <p:nvPicPr>
          <p:cNvPr id="2064" name="Picture 16" descr="https://sun9-13.userapi.com/c855428/v855428962/10c0ca/MbxSAl0lpTE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41089" y="5110557"/>
            <a:ext cx="2478869" cy="1394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1413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84014" y="364492"/>
            <a:ext cx="5407528" cy="95786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4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Характеристика организации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10" r="18942"/>
          <a:stretch/>
        </p:blipFill>
        <p:spPr>
          <a:xfrm>
            <a:off x="254000" y="365126"/>
            <a:ext cx="2735518" cy="36471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31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5794474"/>
              </p:ext>
            </p:extLst>
          </p:nvPr>
        </p:nvGraphicFramePr>
        <p:xfrm>
          <a:off x="2285930" y="1405828"/>
          <a:ext cx="6858070" cy="3540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5" name="Левая фигурная скобка 34"/>
          <p:cNvSpPr/>
          <p:nvPr/>
        </p:nvSpPr>
        <p:spPr>
          <a:xfrm rot="16200000">
            <a:off x="5448022" y="3283973"/>
            <a:ext cx="354178" cy="3846091"/>
          </a:xfrm>
          <a:prstGeom prst="leftBrac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285930" y="5347003"/>
            <a:ext cx="6858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77A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113</a:t>
            </a:r>
            <a:r>
              <a:rPr lang="ru-RU" sz="2400" b="1" dirty="0" smtClean="0">
                <a:solidFill>
                  <a:srgbClr val="E77A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первичных профсоюзных организаций</a:t>
            </a:r>
            <a:endParaRPr lang="ru-RU" sz="2400" b="1" dirty="0">
              <a:solidFill>
                <a:srgbClr val="E77A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85930" y="5742957"/>
            <a:ext cx="6858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77A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9226</a:t>
            </a:r>
            <a:r>
              <a:rPr lang="ru-RU" sz="2400" b="1" dirty="0" smtClean="0">
                <a:solidFill>
                  <a:srgbClr val="E77A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работающих членов Профсоюза</a:t>
            </a:r>
            <a:endParaRPr lang="ru-RU" sz="2400" b="1" dirty="0">
              <a:solidFill>
                <a:srgbClr val="E77A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85930" y="6139499"/>
            <a:ext cx="6858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70,3 %</a:t>
            </a:r>
            <a:r>
              <a:rPr lang="ru-RU" sz="2400" b="1" dirty="0" smtClean="0">
                <a:solidFill>
                  <a:srgbClr val="E77A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работающих - члены Профсоюза</a:t>
            </a:r>
            <a:endParaRPr lang="ru-RU" sz="2400" b="1" dirty="0">
              <a:solidFill>
                <a:srgbClr val="E77A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434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2249" y="3031525"/>
            <a:ext cx="3138442" cy="164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72065" y="164756"/>
            <a:ext cx="8171935" cy="74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День Профсоюза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85436"/>
            <a:ext cx="2224216" cy="182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1317" y="2987033"/>
            <a:ext cx="3053655" cy="171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D:\Данные пользователя - НЕ УДАЛЯТЬ\Рабочий стол\Профсоюз\ФОТО\День Профсоюза 9 школа\IMG_20191126_1645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8925" y="1304977"/>
            <a:ext cx="2825260" cy="1589209"/>
          </a:xfrm>
          <a:prstGeom prst="rect">
            <a:avLst/>
          </a:prstGeom>
          <a:noFill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30108" y="2752799"/>
            <a:ext cx="1553861" cy="207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855676" y="928759"/>
            <a:ext cx="210064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МАОУ СОШ № 9 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38886" y="896601"/>
            <a:ext cx="33157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МАДОУ детский сад № 36 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273" y="1278904"/>
            <a:ext cx="1729198" cy="157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60671" y="1259162"/>
            <a:ext cx="2018416" cy="151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31391" y="4919013"/>
            <a:ext cx="3973802" cy="161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72417" y="4890782"/>
            <a:ext cx="3365151" cy="1647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3125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050" y="197541"/>
            <a:ext cx="7886700" cy="497051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Фонд «Солидарность»</a:t>
            </a:r>
            <a:endParaRPr lang="ru-RU" sz="3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61345"/>
              </p:ext>
            </p:extLst>
          </p:nvPr>
        </p:nvGraphicFramePr>
        <p:xfrm>
          <a:off x="517770" y="1347168"/>
          <a:ext cx="8370275" cy="313944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674055"/>
                <a:gridCol w="1674055"/>
                <a:gridCol w="1674055"/>
                <a:gridCol w="1674055"/>
                <a:gridCol w="167405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Потеря близкого человека (родители, дети, супруги)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Ущерб имуществу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Дорогостоящее лечение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 связи с юбилейными датами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ВСЕГО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2018</a:t>
                      </a:r>
                      <a:r>
                        <a:rPr lang="ru-RU" sz="20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2018</a:t>
                      </a:r>
                      <a:r>
                        <a:rPr lang="ru-RU" sz="20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2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2018</a:t>
                      </a:r>
                      <a:r>
                        <a:rPr lang="ru-RU" sz="20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2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2018</a:t>
                      </a:r>
                      <a:r>
                        <a:rPr lang="ru-RU" sz="20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2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2018</a:t>
                      </a:r>
                      <a:r>
                        <a:rPr lang="ru-RU" sz="20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2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199 чел.</a:t>
                      </a:r>
                    </a:p>
                    <a:p>
                      <a:pPr algn="ctr"/>
                      <a:r>
                        <a:rPr lang="ru-RU" sz="1800" dirty="0" smtClean="0"/>
                        <a:t>808 </a:t>
                      </a:r>
                      <a:r>
                        <a:rPr lang="ru-RU" sz="1800" dirty="0" err="1" smtClean="0"/>
                        <a:t>тыс.р</a:t>
                      </a:r>
                      <a:r>
                        <a:rPr lang="ru-RU" sz="1800" dirty="0" smtClean="0"/>
                        <a:t>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 чел.</a:t>
                      </a:r>
                    </a:p>
                    <a:p>
                      <a:pPr algn="ctr"/>
                      <a:r>
                        <a:rPr lang="ru-RU" sz="1800" dirty="0" smtClean="0"/>
                        <a:t>44 </a:t>
                      </a:r>
                      <a:r>
                        <a:rPr lang="ru-RU" sz="1800" dirty="0" err="1" smtClean="0"/>
                        <a:t>тыс.р</a:t>
                      </a:r>
                      <a:r>
                        <a:rPr lang="ru-RU" sz="1800" dirty="0" smtClean="0"/>
                        <a:t>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43 чел.</a:t>
                      </a:r>
                    </a:p>
                    <a:p>
                      <a:pPr algn="ctr"/>
                      <a:r>
                        <a:rPr lang="ru-RU" sz="1800" dirty="0" smtClean="0"/>
                        <a:t>232 </a:t>
                      </a:r>
                      <a:r>
                        <a:rPr lang="ru-RU" sz="1800" dirty="0" err="1" smtClean="0"/>
                        <a:t>тыс.р</a:t>
                      </a:r>
                      <a:r>
                        <a:rPr lang="ru-RU" sz="1800" dirty="0" smtClean="0"/>
                        <a:t>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61 чел.</a:t>
                      </a:r>
                    </a:p>
                    <a:p>
                      <a:pPr algn="ctr"/>
                      <a:r>
                        <a:rPr lang="ru-RU" sz="1800" dirty="0" smtClean="0"/>
                        <a:t>255 </a:t>
                      </a:r>
                      <a:r>
                        <a:rPr lang="ru-RU" sz="1800" dirty="0" err="1" smtClean="0"/>
                        <a:t>тыс.р</a:t>
                      </a:r>
                      <a:r>
                        <a:rPr lang="ru-RU" sz="1800" dirty="0" smtClean="0"/>
                        <a:t>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349 чел.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1 675,5 </a:t>
                      </a:r>
                      <a:r>
                        <a:rPr lang="ru-RU" sz="1800" dirty="0" err="1" smtClean="0">
                          <a:solidFill>
                            <a:srgbClr val="C00000"/>
                          </a:solidFill>
                        </a:rPr>
                        <a:t>тыс.р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.</a:t>
                      </a:r>
                      <a:endParaRPr lang="ru-RU" sz="18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2019</a:t>
                      </a:r>
                      <a:r>
                        <a:rPr lang="ru-RU" sz="20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2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2019</a:t>
                      </a:r>
                      <a:r>
                        <a:rPr lang="ru-RU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2019</a:t>
                      </a:r>
                      <a:r>
                        <a:rPr lang="ru-RU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2019</a:t>
                      </a:r>
                      <a:r>
                        <a:rPr lang="ru-RU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2019</a:t>
                      </a:r>
                      <a:r>
                        <a:rPr lang="ru-RU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г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183 чел.</a:t>
                      </a:r>
                    </a:p>
                    <a:p>
                      <a:pPr algn="ctr"/>
                      <a:r>
                        <a:rPr lang="ru-RU" sz="1800" dirty="0" smtClean="0"/>
                        <a:t>741 </a:t>
                      </a:r>
                      <a:r>
                        <a:rPr lang="ru-RU" sz="1800" dirty="0" err="1" smtClean="0"/>
                        <a:t>тыс.р</a:t>
                      </a:r>
                      <a:r>
                        <a:rPr lang="ru-RU" sz="1800" dirty="0" smtClean="0"/>
                        <a:t>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10 чел.</a:t>
                      </a:r>
                    </a:p>
                    <a:p>
                      <a:pPr algn="ctr"/>
                      <a:r>
                        <a:rPr lang="ru-RU" sz="1800" dirty="0" smtClean="0"/>
                        <a:t>86 </a:t>
                      </a:r>
                      <a:r>
                        <a:rPr lang="ru-RU" sz="1800" dirty="0" err="1" smtClean="0"/>
                        <a:t>тыс.р</a:t>
                      </a:r>
                      <a:r>
                        <a:rPr lang="ru-RU" sz="1800" dirty="0" smtClean="0"/>
                        <a:t>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32 чел.</a:t>
                      </a:r>
                    </a:p>
                    <a:p>
                      <a:pPr algn="ctr"/>
                      <a:r>
                        <a:rPr lang="ru-RU" sz="1800" dirty="0" smtClean="0"/>
                        <a:t>248 </a:t>
                      </a:r>
                      <a:r>
                        <a:rPr lang="ru-RU" sz="1800" dirty="0" err="1" smtClean="0"/>
                        <a:t>тыс.р</a:t>
                      </a:r>
                      <a:r>
                        <a:rPr lang="ru-RU" sz="1800" dirty="0" smtClean="0"/>
                        <a:t>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51 чел.</a:t>
                      </a:r>
                    </a:p>
                    <a:p>
                      <a:pPr algn="ctr"/>
                      <a:r>
                        <a:rPr lang="ru-RU" sz="1800" dirty="0" smtClean="0"/>
                        <a:t>190 </a:t>
                      </a:r>
                      <a:r>
                        <a:rPr lang="ru-RU" sz="1800" dirty="0" err="1" smtClean="0"/>
                        <a:t>тыс.р</a:t>
                      </a:r>
                      <a:r>
                        <a:rPr lang="ru-RU" sz="1800" dirty="0" smtClean="0"/>
                        <a:t>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C00000"/>
                          </a:solidFill>
                        </a:rPr>
                        <a:t>317 чел.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C00000"/>
                          </a:solidFill>
                        </a:rPr>
                        <a:t>1 571 </a:t>
                      </a:r>
                      <a:r>
                        <a:rPr lang="ru-RU" sz="1600" dirty="0" err="1" smtClean="0">
                          <a:solidFill>
                            <a:srgbClr val="C00000"/>
                          </a:solidFill>
                        </a:rPr>
                        <a:t>тыс.р</a:t>
                      </a:r>
                      <a:r>
                        <a:rPr lang="ru-RU" sz="1600" dirty="0" smtClean="0">
                          <a:solidFill>
                            <a:srgbClr val="C00000"/>
                          </a:solidFill>
                        </a:rPr>
                        <a:t>.</a:t>
                      </a:r>
                      <a:endParaRPr lang="ru-RU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17770" y="916281"/>
            <a:ext cx="8370276" cy="430887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chemeClr val="bg1"/>
                </a:solidFill>
              </a:rPr>
              <a:t>Основания для выплат материальной помощи членам Профсоюза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2356" y="5165614"/>
            <a:ext cx="3894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2019 году приобретено 7000 новогодних подарков для членов Профсоюза и их детей.</a:t>
            </a:r>
            <a:endParaRPr lang="ru-RU" sz="2000" dirty="0"/>
          </a:p>
        </p:txBody>
      </p:sp>
      <p:pic>
        <p:nvPicPr>
          <p:cNvPr id="1026" name="Picture 2" descr="https://cdn.vluki.ru/v3/9e/6b/9e6b097227dedacc2ac85d1a5d0e18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649" y="4869989"/>
            <a:ext cx="2790889" cy="175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07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530" y="84915"/>
            <a:ext cx="8410470" cy="1077056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Оздоровление и отдых </a:t>
            </a:r>
            <a:b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членов Профсоюза и их семей</a:t>
            </a:r>
            <a:endParaRPr lang="ru-RU" sz="3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943071"/>
              </p:ext>
            </p:extLst>
          </p:nvPr>
        </p:nvGraphicFramePr>
        <p:xfrm>
          <a:off x="733530" y="1272327"/>
          <a:ext cx="8229600" cy="397668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770267"/>
                <a:gridCol w="826477"/>
                <a:gridCol w="826477"/>
                <a:gridCol w="806379"/>
              </a:tblGrid>
              <a:tr h="459285">
                <a:tc>
                  <a:txBody>
                    <a:bodyPr/>
                    <a:lstStyle/>
                    <a:p>
                      <a:pPr algn="r"/>
                      <a:r>
                        <a:rPr lang="ru-RU" sz="2400" dirty="0" smtClean="0"/>
                        <a:t>Санатории и пансионаты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2018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2019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2020</a:t>
                      </a:r>
                      <a:endParaRPr lang="ru-RU" sz="2400" dirty="0"/>
                    </a:p>
                  </a:txBody>
                  <a:tcPr/>
                </a:tc>
              </a:tr>
              <a:tr h="703857"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solidFill>
                            <a:srgbClr val="FF6600"/>
                          </a:solidFill>
                        </a:rPr>
                        <a:t>«Учитель» г. Ялта</a:t>
                      </a:r>
                      <a:endParaRPr lang="ru-RU" sz="18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-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40</a:t>
                      </a:r>
                      <a:endParaRPr lang="ru-RU" sz="1800" dirty="0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solidFill>
                            <a:srgbClr val="FF6600"/>
                          </a:solidFill>
                        </a:rPr>
                        <a:t>«Солнышко»   г. Адлер</a:t>
                      </a:r>
                      <a:endParaRPr lang="ru-RU" sz="18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48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64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62</a:t>
                      </a:r>
                      <a:endParaRPr lang="ru-RU" sz="1800" dirty="0"/>
                    </a:p>
                  </a:txBody>
                  <a:tcPr/>
                </a:tc>
              </a:tr>
              <a:tr h="677008"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solidFill>
                            <a:srgbClr val="FF6600"/>
                          </a:solidFill>
                        </a:rPr>
                        <a:t>Гостевой дом «У </a:t>
                      </a:r>
                      <a:r>
                        <a:rPr lang="ru-RU" sz="1800" dirty="0" err="1" smtClean="0">
                          <a:solidFill>
                            <a:srgbClr val="FF6600"/>
                          </a:solidFill>
                        </a:rPr>
                        <a:t>Айдера</a:t>
                      </a:r>
                      <a:r>
                        <a:rPr lang="ru-RU" sz="1800" dirty="0" smtClean="0">
                          <a:solidFill>
                            <a:srgbClr val="FF6600"/>
                          </a:solidFill>
                        </a:rPr>
                        <a:t>», </a:t>
                      </a:r>
                      <a:br>
                        <a:rPr lang="ru-RU" sz="1800" dirty="0" smtClean="0">
                          <a:solidFill>
                            <a:srgbClr val="FF6600"/>
                          </a:solidFill>
                        </a:rPr>
                      </a:br>
                      <a:r>
                        <a:rPr lang="ru-RU" sz="1800" dirty="0" err="1" smtClean="0">
                          <a:solidFill>
                            <a:srgbClr val="FF6600"/>
                          </a:solidFill>
                        </a:rPr>
                        <a:t>пгт</a:t>
                      </a:r>
                      <a:r>
                        <a:rPr lang="ru-RU" sz="1800" dirty="0" smtClean="0">
                          <a:solidFill>
                            <a:srgbClr val="FF6600"/>
                          </a:solidFill>
                        </a:rPr>
                        <a:t> Черноморское</a:t>
                      </a:r>
                      <a:endParaRPr lang="ru-RU" sz="18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70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80</a:t>
                      </a:r>
                      <a:endParaRPr lang="ru-RU" sz="1800" dirty="0"/>
                    </a:p>
                  </a:txBody>
                  <a:tcPr/>
                </a:tc>
              </a:tr>
              <a:tr h="738554"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solidFill>
                            <a:srgbClr val="0070C0"/>
                          </a:solidFill>
                        </a:rPr>
                        <a:t>«Градостроитель» </a:t>
                      </a:r>
                      <a:r>
                        <a:rPr lang="ru-RU" sz="1800" dirty="0" err="1" smtClean="0">
                          <a:solidFill>
                            <a:srgbClr val="0070C0"/>
                          </a:solidFill>
                        </a:rPr>
                        <a:t>г.Тюмень</a:t>
                      </a:r>
                      <a:r>
                        <a:rPr lang="ru-RU" sz="180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br>
                        <a:rPr lang="ru-RU" sz="1800" dirty="0" smtClean="0">
                          <a:solidFill>
                            <a:srgbClr val="0070C0"/>
                          </a:solidFill>
                        </a:rPr>
                      </a:br>
                      <a:r>
                        <a:rPr lang="ru-RU" sz="1600" dirty="0" smtClean="0">
                          <a:solidFill>
                            <a:srgbClr val="0070C0"/>
                          </a:solidFill>
                        </a:rPr>
                        <a:t>(</a:t>
                      </a:r>
                      <a:r>
                        <a:rPr lang="ru-RU" sz="1600" dirty="0" err="1" smtClean="0">
                          <a:solidFill>
                            <a:srgbClr val="0070C0"/>
                          </a:solidFill>
                        </a:rPr>
                        <a:t>софинансирование</a:t>
                      </a:r>
                      <a:r>
                        <a:rPr lang="ru-RU" sz="1600" dirty="0" smtClean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ru-RU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13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94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100</a:t>
                      </a:r>
                      <a:endParaRPr lang="ru-RU" sz="1800" dirty="0"/>
                    </a:p>
                  </a:txBody>
                  <a:tcPr/>
                </a:tc>
              </a:tr>
              <a:tr h="712177"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70C0"/>
                          </a:solidFill>
                        </a:rPr>
                        <a:t>«Берёзовая роща» </a:t>
                      </a:r>
                      <a:r>
                        <a:rPr lang="ru-RU" sz="1800" dirty="0" err="1" smtClean="0">
                          <a:solidFill>
                            <a:srgbClr val="0070C0"/>
                          </a:solidFill>
                        </a:rPr>
                        <a:t>г.Тюмень</a:t>
                      </a:r>
                      <a:r>
                        <a:rPr lang="ru-RU" sz="180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br>
                        <a:rPr lang="ru-RU" sz="1800" dirty="0" smtClean="0">
                          <a:solidFill>
                            <a:srgbClr val="0070C0"/>
                          </a:solidFill>
                        </a:rPr>
                      </a:br>
                      <a:r>
                        <a:rPr lang="ru-RU" sz="1600" dirty="0" smtClean="0">
                          <a:solidFill>
                            <a:srgbClr val="0070C0"/>
                          </a:solidFill>
                        </a:rPr>
                        <a:t>(</a:t>
                      </a:r>
                      <a:r>
                        <a:rPr lang="ru-RU" sz="1600" dirty="0" err="1" smtClean="0">
                          <a:solidFill>
                            <a:srgbClr val="0070C0"/>
                          </a:solidFill>
                        </a:rPr>
                        <a:t>софинансирование</a:t>
                      </a:r>
                      <a:r>
                        <a:rPr lang="ru-RU" sz="1600" dirty="0" smtClean="0">
                          <a:solidFill>
                            <a:srgbClr val="0070C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21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33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40</a:t>
                      </a:r>
                      <a:endParaRPr lang="ru-RU" sz="1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598438"/>
              </p:ext>
            </p:extLst>
          </p:nvPr>
        </p:nvGraphicFramePr>
        <p:xfrm>
          <a:off x="1647930" y="5266592"/>
          <a:ext cx="7315200" cy="9753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855867"/>
                <a:gridCol w="835270"/>
                <a:gridCol w="826477"/>
                <a:gridCol w="797586"/>
              </a:tblGrid>
              <a:tr h="350638">
                <a:tc>
                  <a:txBody>
                    <a:bodyPr/>
                    <a:lstStyle/>
                    <a:p>
                      <a:pPr marL="0" algn="r" defTabSz="685800" rtl="0" eaLnBrk="1" latinLnBrk="0" hangingPunct="1"/>
                      <a:r>
                        <a:rPr lang="ru-RU" sz="1800" b="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Оплата санаторно-курортного лечения</a:t>
                      </a:r>
                      <a:endParaRPr lang="ru-RU" sz="1800" b="0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800" b="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Лагеря с дневным пребыванием детей </a:t>
                      </a:r>
                      <a:br>
                        <a:rPr lang="ru-RU" sz="1800" b="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6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(оплата культурно-развлекательной программы)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08126" y="6309761"/>
            <a:ext cx="5657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В 2019 году израсходовано  3 773 306 руб.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64" y="3889132"/>
            <a:ext cx="2190100" cy="14695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836"/>
          <a:stretch/>
        </p:blipFill>
        <p:spPr>
          <a:xfrm>
            <a:off x="1848032" y="3176552"/>
            <a:ext cx="1967830" cy="14473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0" b="8430"/>
          <a:stretch/>
        </p:blipFill>
        <p:spPr>
          <a:xfrm>
            <a:off x="339703" y="2517436"/>
            <a:ext cx="2168102" cy="14614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3" r="8776"/>
          <a:stretch/>
        </p:blipFill>
        <p:spPr>
          <a:xfrm>
            <a:off x="2149929" y="1715230"/>
            <a:ext cx="2023810" cy="14266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64" y="1228635"/>
            <a:ext cx="1959439" cy="14695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69513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 rot="16200000">
            <a:off x="1578209" y="5387328"/>
            <a:ext cx="834449" cy="547615"/>
          </a:xfrm>
          <a:prstGeom prst="triangle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229238"/>
            <a:ext cx="7886700" cy="810531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Информационное сопровождение</a:t>
            </a:r>
            <a:endParaRPr lang="ru-RU" sz="3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258735387"/>
              </p:ext>
            </p:extLst>
          </p:nvPr>
        </p:nvGraphicFramePr>
        <p:xfrm>
          <a:off x="0" y="1133107"/>
          <a:ext cx="8928935" cy="4235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28649" y="816206"/>
            <a:ext cx="845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Сайт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28649" y="2347733"/>
            <a:ext cx="5812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Группа </a:t>
            </a:r>
            <a:r>
              <a:rPr lang="ru-RU" sz="2400" dirty="0"/>
              <a:t>в </a:t>
            </a:r>
            <a:r>
              <a:rPr lang="ru-RU" sz="2400" dirty="0" smtClean="0"/>
              <a:t>социальной </a:t>
            </a:r>
            <a:r>
              <a:rPr lang="ru-RU" sz="2400" dirty="0"/>
              <a:t>сети «</a:t>
            </a:r>
            <a:r>
              <a:rPr lang="ru-RU" sz="2400" dirty="0" err="1"/>
              <a:t>ВКонтакте</a:t>
            </a:r>
            <a:r>
              <a:rPr lang="ru-RU" sz="2400" dirty="0"/>
              <a:t>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3070" y="3627145"/>
            <a:ext cx="3658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Мессенджер </a:t>
            </a:r>
            <a:r>
              <a:rPr lang="ru-RU" sz="2400" dirty="0" err="1"/>
              <a:t>Viber</a:t>
            </a:r>
            <a:endParaRPr lang="ru-RU" sz="24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5837098" y="4028408"/>
            <a:ext cx="2987239" cy="884178"/>
            <a:chOff x="759642" y="2933842"/>
            <a:chExt cx="4362727" cy="980024"/>
          </a:xfrm>
          <a:solidFill>
            <a:srgbClr val="D0EBB3"/>
          </a:solidFill>
        </p:grpSpPr>
        <p:sp>
          <p:nvSpPr>
            <p:cNvPr id="11" name="Пятиугольник 10"/>
            <p:cNvSpPr/>
            <p:nvPr/>
          </p:nvSpPr>
          <p:spPr>
            <a:xfrm rot="10800000">
              <a:off x="759642" y="2933842"/>
              <a:ext cx="3953764" cy="980024"/>
            </a:xfrm>
            <a:prstGeom prst="homePlate">
              <a:avLst/>
            </a:pr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ятиугольник 4"/>
            <p:cNvSpPr/>
            <p:nvPr/>
          </p:nvSpPr>
          <p:spPr>
            <a:xfrm>
              <a:off x="1688598" y="2933842"/>
              <a:ext cx="3433771" cy="980024"/>
            </a:xfrm>
            <a:prstGeom prst="rect">
              <a:avLst/>
            </a:pr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2164" tIns="60960" rIns="113792" bIns="60960" numCol="1" spcCol="1270" anchor="ctr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solidFill>
                    <a:schemeClr val="tx1"/>
                  </a:solidFill>
                </a:rPr>
                <a:t>* Блокноты.</a:t>
              </a:r>
            </a:p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solidFill>
                    <a:schemeClr val="tx1"/>
                  </a:solidFill>
                </a:rPr>
                <a:t>               *  Буклеты.</a:t>
              </a:r>
              <a:endParaRPr lang="ru-RU" sz="16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752740" y="3648427"/>
            <a:ext cx="2022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Издания</a:t>
            </a:r>
            <a:endParaRPr lang="ru-RU" sz="2400" dirty="0"/>
          </a:p>
        </p:txBody>
      </p:sp>
      <p:sp>
        <p:nvSpPr>
          <p:cNvPr id="15" name="Овал 14"/>
          <p:cNvSpPr/>
          <p:nvPr/>
        </p:nvSpPr>
        <p:spPr>
          <a:xfrm>
            <a:off x="5262728" y="4002859"/>
            <a:ext cx="980024" cy="980024"/>
          </a:xfrm>
          <a:prstGeom prst="ellipse">
            <a:avLst/>
          </a:prstGeom>
          <a:blipFill dpi="0"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tint val="50000"/>
              <a:hueOff val="5723762"/>
              <a:satOff val="-30078"/>
              <a:lumOff val="-217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Пятиугольник 4"/>
          <p:cNvSpPr/>
          <p:nvPr/>
        </p:nvSpPr>
        <p:spPr>
          <a:xfrm>
            <a:off x="2255843" y="5254584"/>
            <a:ext cx="6568494" cy="823776"/>
          </a:xfrm>
          <a:prstGeom prst="rect">
            <a:avLst/>
          </a:prstGeom>
          <a:solidFill>
            <a:srgbClr val="D0EBB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2164" tIns="60960" rIns="113792" bIns="60960" numCol="1" spcCol="1270" anchor="b" anchorCtr="0">
            <a:no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>
                <a:solidFill>
                  <a:schemeClr val="tx1"/>
                </a:solidFill>
              </a:rPr>
              <a:t>* Официальный сайт </a:t>
            </a:r>
            <a:r>
              <a:rPr lang="ru-RU" sz="1600" dirty="0">
                <a:solidFill>
                  <a:schemeClr val="tx1"/>
                </a:solidFill>
              </a:rPr>
              <a:t>администрации города </a:t>
            </a:r>
            <a:r>
              <a:rPr lang="ru-RU" sz="1600" dirty="0" smtClean="0">
                <a:solidFill>
                  <a:schemeClr val="tx1"/>
                </a:solidFill>
              </a:rPr>
              <a:t>Тюмени. 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* </a:t>
            </a:r>
            <a:r>
              <a:rPr lang="ru-RU" sz="1600" dirty="0">
                <a:solidFill>
                  <a:schemeClr val="tx1"/>
                </a:solidFill>
              </a:rPr>
              <a:t>ИА «Тюменская линия</a:t>
            </a:r>
            <a:r>
              <a:rPr lang="ru-RU" sz="1600" dirty="0" smtClean="0">
                <a:solidFill>
                  <a:schemeClr val="tx1"/>
                </a:solidFill>
              </a:rPr>
              <a:t>».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* Официальный аккаунт </a:t>
            </a:r>
            <a:r>
              <a:rPr lang="ru-RU" sz="1600" dirty="0">
                <a:solidFill>
                  <a:schemeClr val="tx1"/>
                </a:solidFill>
              </a:rPr>
              <a:t>Общероссийского Профсоюза </a:t>
            </a:r>
            <a:r>
              <a:rPr lang="ru-RU" sz="1600" dirty="0" smtClean="0">
                <a:solidFill>
                  <a:schemeClr val="tx1"/>
                </a:solidFill>
              </a:rPr>
              <a:t>образования</a:t>
            </a:r>
            <a:r>
              <a:rPr lang="ru-RU" sz="1600" dirty="0" smtClean="0"/>
              <a:t>.</a:t>
            </a:r>
            <a:endParaRPr lang="ru-RU" sz="1600" kern="1200" dirty="0"/>
          </a:p>
        </p:txBody>
      </p:sp>
      <p:sp>
        <p:nvSpPr>
          <p:cNvPr id="17" name="Овал 16"/>
          <p:cNvSpPr/>
          <p:nvPr/>
        </p:nvSpPr>
        <p:spPr>
          <a:xfrm>
            <a:off x="1275819" y="5133872"/>
            <a:ext cx="980024" cy="980024"/>
          </a:xfrm>
          <a:prstGeom prst="ellipse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tint val="50000"/>
              <a:hueOff val="11447524"/>
              <a:satOff val="-60156"/>
              <a:lumOff val="-435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TextBox 19"/>
          <p:cNvSpPr txBox="1"/>
          <p:nvPr/>
        </p:nvSpPr>
        <p:spPr>
          <a:xfrm>
            <a:off x="1914899" y="4841888"/>
            <a:ext cx="605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Средства массовой информации</a:t>
            </a:r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8608689" y="76413"/>
            <a:ext cx="468980" cy="69147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И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Н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Ф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О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Р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М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И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Р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О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В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А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Н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Н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О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С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Т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Ь</a:t>
            </a:r>
          </a:p>
          <a:p>
            <a:pPr algn="ctr">
              <a:lnSpc>
                <a:spcPts val="1400"/>
              </a:lnSpc>
            </a:pPr>
            <a:endParaRPr lang="ru-RU" sz="1600" dirty="0">
              <a:latin typeface="Arial Black" panose="020B0A04020102020204" pitchFamily="34" charset="0"/>
            </a:endParaRP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О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Т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К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Ы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Т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О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С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Т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Ь</a:t>
            </a:r>
          </a:p>
          <a:p>
            <a:pPr algn="ctr">
              <a:lnSpc>
                <a:spcPts val="1400"/>
              </a:lnSpc>
            </a:pPr>
            <a:endParaRPr lang="ru-RU" sz="1600" dirty="0">
              <a:latin typeface="Arial Black" panose="020B0A04020102020204" pitchFamily="34" charset="0"/>
            </a:endParaRP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П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У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Б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Л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И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Ч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Н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С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Т</a:t>
            </a:r>
          </a:p>
          <a:p>
            <a:pPr algn="ctr">
              <a:lnSpc>
                <a:spcPts val="1400"/>
              </a:lnSpc>
            </a:pPr>
            <a:r>
              <a:rPr lang="ru-RU" sz="1600" dirty="0">
                <a:latin typeface="Arial Black" panose="020B0A04020102020204" pitchFamily="34" charset="0"/>
              </a:rPr>
              <a:t>Ь</a:t>
            </a:r>
          </a:p>
        </p:txBody>
      </p:sp>
    </p:spTree>
    <p:extLst>
      <p:ext uri="{BB962C8B-B14F-4D97-AF65-F5344CB8AC3E}">
        <p14:creationId xmlns:p14="http://schemas.microsoft.com/office/powerpoint/2010/main" val="1516632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1367644" y="314450"/>
            <a:ext cx="6624736" cy="792088"/>
          </a:xfrm>
          <a:prstGeom prst="round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Задачи  на  2020 год</a:t>
            </a:r>
            <a:endParaRPr lang="ru-RU" sz="3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500742" y="1106538"/>
            <a:ext cx="6694715" cy="1016176"/>
          </a:xfrm>
          <a:prstGeom prst="wedgeRoundRectCallout">
            <a:avLst>
              <a:gd name="adj1" fmla="val -19067"/>
              <a:gd name="adj2" fmla="val -48467"/>
              <a:gd name="adj3" fmla="val 16667"/>
            </a:avLst>
          </a:prstGeom>
          <a:solidFill>
            <a:srgbClr val="D0EBB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Организационное  и  кадровое  укрепление  Профсоюза.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849085" y="2297857"/>
            <a:ext cx="6694716" cy="956972"/>
          </a:xfrm>
          <a:prstGeom prst="wedgeRoundRectCallout">
            <a:avLst>
              <a:gd name="adj1" fmla="val -19067"/>
              <a:gd name="adj2" fmla="val -48467"/>
              <a:gd name="adj3" fmla="val 16667"/>
            </a:avLst>
          </a:prstGeom>
          <a:solidFill>
            <a:srgbClr val="D0EBB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Развитие  социального  п</a:t>
            </a:r>
            <a:r>
              <a:rPr lang="ru-RU" dirty="0">
                <a:solidFill>
                  <a:schemeClr val="tx1"/>
                </a:solidFill>
              </a:rPr>
              <a:t>а</a:t>
            </a:r>
            <a:r>
              <a:rPr lang="ru-RU" dirty="0" smtClean="0">
                <a:solidFill>
                  <a:schemeClr val="tx1"/>
                </a:solidFill>
              </a:rPr>
              <a:t>ртнёрства  как  надёжного  инструмента в  реализации  актуальных  задач  обновления  Профсоюза.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1367644" y="3429972"/>
            <a:ext cx="6694716" cy="956972"/>
          </a:xfrm>
          <a:prstGeom prst="wedgeRoundRectCallout">
            <a:avLst>
              <a:gd name="adj1" fmla="val -19067"/>
              <a:gd name="adj2" fmla="val -48467"/>
              <a:gd name="adj3" fmla="val 16667"/>
            </a:avLst>
          </a:prstGeom>
          <a:solidFill>
            <a:srgbClr val="D0EBB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Обеспечение  здоровья  и  безопасных  условий  труда  работников  образовательных  учреждений.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1" name="Скругленная прямоугольная выноска 30"/>
          <p:cNvSpPr/>
          <p:nvPr/>
        </p:nvSpPr>
        <p:spPr>
          <a:xfrm>
            <a:off x="1828799" y="4562087"/>
            <a:ext cx="6694716" cy="956972"/>
          </a:xfrm>
          <a:prstGeom prst="wedgeRoundRectCallout">
            <a:avLst>
              <a:gd name="adj1" fmla="val -19067"/>
              <a:gd name="adj2" fmla="val -48467"/>
              <a:gd name="adj3" fmla="val 16667"/>
            </a:avLst>
          </a:prstGeom>
          <a:solidFill>
            <a:srgbClr val="D0EBB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Повышение  престижа  педагогической  профессии, участие  в  реализации  проекта  «Учитель  будущего».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Скругленная прямоугольная выноска 31"/>
          <p:cNvSpPr/>
          <p:nvPr/>
        </p:nvSpPr>
        <p:spPr>
          <a:xfrm>
            <a:off x="2285999" y="5694202"/>
            <a:ext cx="6694716" cy="956972"/>
          </a:xfrm>
          <a:prstGeom prst="wedgeRoundRectCallout">
            <a:avLst>
              <a:gd name="adj1" fmla="val -19067"/>
              <a:gd name="adj2" fmla="val -48467"/>
              <a:gd name="adj3" fmla="val 16667"/>
            </a:avLst>
          </a:prstGeom>
          <a:solidFill>
            <a:srgbClr val="D0EBB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Совершенствование  форм  и  методов  мотивационной  работы  с  использованием  проектного  управления  в  первичных  профсоюзных  организациях.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43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350" y="558800"/>
            <a:ext cx="7886700" cy="2730500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0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КАЖДАЯ МУНИЦИПАЛЬНАЯ ШКОЛА И ДЕТСКИЙ САД </a:t>
            </a:r>
            <a:br>
              <a:rPr lang="ru-RU" sz="40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0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ГОРОДА ТЮМЕНИ </a:t>
            </a:r>
            <a:br>
              <a:rPr lang="ru-RU" sz="40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0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МОГУТ СКАЗАТЬ: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3289300"/>
            <a:ext cx="3517900" cy="33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65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268" y="121511"/>
            <a:ext cx="7886700" cy="525719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Мы – вместе, мы можем!</a:t>
            </a:r>
            <a:endParaRPr lang="ru-RU" sz="32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446620670"/>
              </p:ext>
            </p:extLst>
          </p:nvPr>
        </p:nvGraphicFramePr>
        <p:xfrm>
          <a:off x="3379694" y="-98012"/>
          <a:ext cx="6238132" cy="3813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Стрелка вверх 7"/>
          <p:cNvSpPr/>
          <p:nvPr/>
        </p:nvSpPr>
        <p:spPr>
          <a:xfrm>
            <a:off x="3464546" y="1051615"/>
            <a:ext cx="276225" cy="2184493"/>
          </a:xfrm>
          <a:prstGeom prst="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40594" y="3364928"/>
            <a:ext cx="1149591" cy="1104965"/>
          </a:xfrm>
          <a:prstGeom prst="roundRect">
            <a:avLst>
              <a:gd name="adj" fmla="val 10000"/>
            </a:avLst>
          </a:prstGeom>
          <a:solidFill>
            <a:srgbClr val="92D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" name="Группа 9"/>
          <p:cNvGrpSpPr/>
          <p:nvPr/>
        </p:nvGrpSpPr>
        <p:grpSpPr>
          <a:xfrm>
            <a:off x="4654908" y="3568527"/>
            <a:ext cx="1149591" cy="1104965"/>
            <a:chOff x="214314" y="2152598"/>
            <a:chExt cx="1928832" cy="1224808"/>
          </a:xfrm>
          <a:scene3d>
            <a:camera prst="orthographicFront"/>
            <a:lightRig rig="flat" dir="t"/>
          </a:scene3d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214314" y="2152598"/>
              <a:ext cx="1928832" cy="1224808"/>
            </a:xfrm>
            <a:prstGeom prst="roundRect">
              <a:avLst>
                <a:gd name="adj" fmla="val 10000"/>
              </a:avLst>
            </a:prstGeom>
            <a:ln>
              <a:solidFill>
                <a:srgbClr val="92D050"/>
              </a:solidFill>
            </a:ln>
            <a:sp3d z="190500" extrusionH="12700" prstMaterial="plastic">
              <a:bevelT w="50800" h="50800"/>
            </a:sp3d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Скругленный прямоугольник 5"/>
            <p:cNvSpPr/>
            <p:nvPr/>
          </p:nvSpPr>
          <p:spPr>
            <a:xfrm>
              <a:off x="250187" y="2188471"/>
              <a:ext cx="1857086" cy="1153062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/>
                <a:t>68,3 %</a:t>
              </a:r>
            </a:p>
          </p:txBody>
        </p:sp>
      </p:grpSp>
      <p:sp>
        <p:nvSpPr>
          <p:cNvPr id="11" name="Скругленный прямоугольник 10"/>
          <p:cNvSpPr/>
          <p:nvPr/>
        </p:nvSpPr>
        <p:spPr>
          <a:xfrm>
            <a:off x="6050019" y="3358681"/>
            <a:ext cx="1149591" cy="1104965"/>
          </a:xfrm>
          <a:prstGeom prst="roundRect">
            <a:avLst>
              <a:gd name="adj" fmla="val 10000"/>
            </a:avLst>
          </a:prstGeom>
          <a:solidFill>
            <a:srgbClr val="92D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" name="Группа 11"/>
          <p:cNvGrpSpPr/>
          <p:nvPr/>
        </p:nvGrpSpPr>
        <p:grpSpPr>
          <a:xfrm>
            <a:off x="6264334" y="3562280"/>
            <a:ext cx="1149591" cy="1104965"/>
            <a:chOff x="2571776" y="2152598"/>
            <a:chExt cx="1928832" cy="1224808"/>
          </a:xfrm>
          <a:scene3d>
            <a:camera prst="orthographicFront"/>
            <a:lightRig rig="flat" dir="t"/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2571776" y="2152598"/>
              <a:ext cx="1928832" cy="1224808"/>
            </a:xfrm>
            <a:prstGeom prst="roundRect">
              <a:avLst>
                <a:gd name="adj" fmla="val 10000"/>
              </a:avLst>
            </a:prstGeom>
            <a:ln>
              <a:solidFill>
                <a:srgbClr val="92D050"/>
              </a:solidFill>
            </a:ln>
            <a:sp3d z="190500" extrusionH="12700" prstMaterial="plastic">
              <a:bevelT w="50800" h="50800"/>
            </a:sp3d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r>
                <a:rPr lang="ru-RU" sz="2400" b="1" dirty="0" smtClean="0"/>
                <a:t>68,8 %</a:t>
              </a:r>
              <a:endParaRPr lang="ru-RU" sz="2400" b="1" dirty="0"/>
            </a:p>
          </p:txBody>
        </p:sp>
        <p:sp>
          <p:nvSpPr>
            <p:cNvPr id="18" name="Скругленный прямоугольник 8"/>
            <p:cNvSpPr/>
            <p:nvPr/>
          </p:nvSpPr>
          <p:spPr>
            <a:xfrm>
              <a:off x="2607649" y="2188471"/>
              <a:ext cx="1857086" cy="1153062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/>
            </a:p>
          </p:txBody>
        </p:sp>
      </p:grpSp>
      <p:sp>
        <p:nvSpPr>
          <p:cNvPr id="13" name="Скругленный прямоугольник 12"/>
          <p:cNvSpPr/>
          <p:nvPr/>
        </p:nvSpPr>
        <p:spPr>
          <a:xfrm>
            <a:off x="7659444" y="3348406"/>
            <a:ext cx="1149591" cy="1104965"/>
          </a:xfrm>
          <a:prstGeom prst="roundRect">
            <a:avLst>
              <a:gd name="adj" fmla="val 10000"/>
            </a:avLst>
          </a:prstGeom>
          <a:solidFill>
            <a:srgbClr val="92D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" name="Группа 13"/>
          <p:cNvGrpSpPr/>
          <p:nvPr/>
        </p:nvGrpSpPr>
        <p:grpSpPr>
          <a:xfrm>
            <a:off x="7873758" y="3552005"/>
            <a:ext cx="1149591" cy="1104965"/>
            <a:chOff x="4929237" y="2152598"/>
            <a:chExt cx="1928832" cy="1224808"/>
          </a:xfrm>
          <a:scene3d>
            <a:camera prst="orthographicFront"/>
            <a:lightRig rig="flat" dir="t"/>
          </a:scene3d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4929237" y="2152598"/>
              <a:ext cx="1928832" cy="1224808"/>
            </a:xfrm>
            <a:prstGeom prst="roundRect">
              <a:avLst>
                <a:gd name="adj" fmla="val 10000"/>
              </a:avLst>
            </a:prstGeom>
            <a:ln>
              <a:solidFill>
                <a:srgbClr val="92D050"/>
              </a:solidFill>
            </a:ln>
            <a:sp3d z="190500" extrusionH="12700" prstMaterial="plastic">
              <a:bevelT w="50800" h="50800"/>
            </a:sp3d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Скругленный прямоугольник 11"/>
            <p:cNvSpPr/>
            <p:nvPr/>
          </p:nvSpPr>
          <p:spPr>
            <a:xfrm>
              <a:off x="4965110" y="2188471"/>
              <a:ext cx="1857086" cy="1153062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solidFill>
                    <a:srgbClr val="C00000"/>
                  </a:solidFill>
                </a:rPr>
                <a:t>70,3 %</a:t>
              </a:r>
              <a:endParaRPr lang="ru-RU" sz="24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320246" y="5335038"/>
            <a:ext cx="666627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6600"/>
                </a:solidFill>
              </a:rPr>
              <a:t>Задача 2020 года: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</a:t>
            </a:r>
            <a:r>
              <a:rPr lang="ru-RU" sz="2000" dirty="0" smtClean="0"/>
              <a:t>организационно-финансовое</a:t>
            </a:r>
            <a:r>
              <a:rPr lang="ru-RU" sz="2400" dirty="0" smtClean="0"/>
              <a:t>  </a:t>
            </a:r>
            <a:r>
              <a:rPr lang="ru-RU" sz="2000" dirty="0" smtClean="0"/>
              <a:t>укрепление  </a:t>
            </a:r>
            <a:br>
              <a:rPr lang="ru-RU" sz="2000" dirty="0" smtClean="0"/>
            </a:br>
            <a:r>
              <a:rPr lang="ru-RU" sz="2000" dirty="0" smtClean="0"/>
              <a:t>              и  повышение эффективности  деятельности ППО</a:t>
            </a:r>
            <a:endParaRPr lang="ru-RU" dirty="0"/>
          </a:p>
        </p:txBody>
      </p:sp>
      <p:sp>
        <p:nvSpPr>
          <p:cNvPr id="5" name="Фигура, имеющая форму буквы L 4"/>
          <p:cNvSpPr/>
          <p:nvPr/>
        </p:nvSpPr>
        <p:spPr>
          <a:xfrm rot="18917227">
            <a:off x="1662389" y="5412174"/>
            <a:ext cx="368923" cy="363853"/>
          </a:xfrm>
          <a:prstGeom prst="corner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96579" y="4709304"/>
            <a:ext cx="756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ТМО Общероссийского Профсоюза образования </a:t>
            </a:r>
            <a:r>
              <a:rPr lang="ru-RU" dirty="0" err="1" smtClean="0"/>
              <a:t>профчленство</a:t>
            </a:r>
            <a:r>
              <a:rPr lang="ru-RU" dirty="0" smtClean="0"/>
              <a:t> – </a:t>
            </a:r>
            <a:r>
              <a:rPr lang="ru-RU" b="1" dirty="0" smtClean="0"/>
              <a:t>70,0%</a:t>
            </a:r>
            <a:endParaRPr lang="ru-RU" b="1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989"/>
          <a:stretch/>
        </p:blipFill>
        <p:spPr>
          <a:xfrm>
            <a:off x="42611" y="1211409"/>
            <a:ext cx="3400554" cy="2634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660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9810" y="161873"/>
            <a:ext cx="7886700" cy="772624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Наши  флагманы – первичные профсоюзные организации</a:t>
            </a:r>
            <a:endParaRPr lang="ru-RU" sz="32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04161" y="1207905"/>
            <a:ext cx="2111750" cy="2689403"/>
            <a:chOff x="0" y="362"/>
            <a:chExt cx="2033038" cy="290434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9" name="Нашивка 8"/>
            <p:cNvSpPr/>
            <p:nvPr/>
          </p:nvSpPr>
          <p:spPr>
            <a:xfrm rot="5400000">
              <a:off x="-435651" y="436013"/>
              <a:ext cx="2904340" cy="2033038"/>
            </a:xfrm>
            <a:prstGeom prst="chevron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Нашивка 4"/>
            <p:cNvSpPr/>
            <p:nvPr/>
          </p:nvSpPr>
          <p:spPr>
            <a:xfrm>
              <a:off x="16275" y="931481"/>
              <a:ext cx="2016760" cy="1534264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5000" kern="1200" dirty="0" smtClean="0"/>
                <a:t>Более 90%</a:t>
              </a:r>
              <a:endParaRPr lang="ru-RU" sz="5000" kern="1200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2315910" y="1194383"/>
            <a:ext cx="6586930" cy="1657355"/>
            <a:chOff x="1599349" y="363"/>
            <a:chExt cx="5839780" cy="1887821"/>
          </a:xfrm>
        </p:grpSpPr>
        <p:sp>
          <p:nvSpPr>
            <p:cNvPr id="7" name="Прямоугольник с двумя скругленными соседними углами 6"/>
            <p:cNvSpPr/>
            <p:nvPr/>
          </p:nvSpPr>
          <p:spPr>
            <a:xfrm rot="5400000">
              <a:off x="3575328" y="-1975616"/>
              <a:ext cx="1887821" cy="5839780"/>
            </a:xfrm>
            <a:prstGeom prst="round2SameRect">
              <a:avLst/>
            </a:prstGeom>
            <a:ln w="28575"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рямоугольник 7"/>
            <p:cNvSpPr/>
            <p:nvPr/>
          </p:nvSpPr>
          <p:spPr>
            <a:xfrm>
              <a:off x="1599349" y="92519"/>
              <a:ext cx="5747624" cy="1703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5875" rIns="15875" bIns="15875" numCol="1" spcCol="1270" anchor="ctr" anchorCtr="0">
              <a:noAutofit/>
            </a:bodyPr>
            <a:lstStyle/>
            <a:p>
              <a:pPr marL="228600" lvl="1" indent="-228600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800" b="1" kern="1200" dirty="0" smtClean="0">
                  <a:solidFill>
                    <a:srgbClr val="92D050"/>
                  </a:solidFill>
                </a:rPr>
                <a:t>МАДОУ д/с:</a:t>
              </a:r>
              <a:r>
                <a:rPr lang="ru-RU" sz="2800" kern="1200" dirty="0" smtClean="0"/>
                <a:t> </a:t>
              </a:r>
              <a:r>
                <a:rPr lang="ru-RU" sz="2800" b="1" kern="1200" dirty="0" smtClean="0"/>
                <a:t>7, 36, </a:t>
              </a:r>
              <a:r>
                <a:rPr lang="ru-RU" sz="2800" b="1" dirty="0"/>
                <a:t>60</a:t>
              </a:r>
              <a:r>
                <a:rPr lang="ru-RU" sz="2800" b="1" dirty="0" smtClean="0"/>
                <a:t>, 95</a:t>
              </a:r>
              <a:r>
                <a:rPr lang="ru-RU" sz="2800" b="1" kern="1200" dirty="0" smtClean="0"/>
                <a:t>, 123, 127, </a:t>
              </a:r>
              <a:r>
                <a:rPr lang="ru-RU" sz="2800" b="1" dirty="0" smtClean="0"/>
                <a:t>151, 172</a:t>
              </a:r>
              <a:r>
                <a:rPr lang="ru-RU" sz="2800" b="1" kern="1200" dirty="0" smtClean="0"/>
                <a:t>, 185</a:t>
              </a:r>
              <a:r>
                <a:rPr lang="ru-RU" sz="2800" kern="1200" dirty="0" smtClean="0"/>
                <a:t> </a:t>
              </a:r>
              <a:endParaRPr lang="ru-RU" sz="2800" kern="1200" dirty="0">
                <a:solidFill>
                  <a:srgbClr val="C00000"/>
                </a:solidFill>
              </a:endParaRPr>
            </a:p>
            <a:p>
              <a:pPr marL="228600" lvl="1" indent="-228600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800" b="1" kern="1200" dirty="0" smtClean="0">
                  <a:solidFill>
                    <a:srgbClr val="92D050"/>
                  </a:solidFill>
                </a:rPr>
                <a:t>МАОУ СОШ</a:t>
              </a:r>
              <a:r>
                <a:rPr lang="ru-RU" sz="2800" b="1" dirty="0">
                  <a:solidFill>
                    <a:srgbClr val="92D050"/>
                  </a:solidFill>
                </a:rPr>
                <a:t>:</a:t>
              </a:r>
              <a:r>
                <a:rPr lang="ru-RU" sz="2800" kern="1200" dirty="0" smtClean="0"/>
                <a:t> </a:t>
              </a:r>
              <a:r>
                <a:rPr lang="ru-RU" sz="2800" b="1" dirty="0" smtClean="0"/>
                <a:t>32</a:t>
              </a:r>
              <a:r>
                <a:rPr lang="ru-RU" sz="2800" b="1" kern="1200" dirty="0" smtClean="0"/>
                <a:t>, 51, 60, </a:t>
              </a:r>
              <a:r>
                <a:rPr lang="ru-RU" sz="2800" b="1" dirty="0" smtClean="0"/>
                <a:t>69, </a:t>
              </a:r>
              <a:r>
                <a:rPr lang="ru-RU" sz="2800" b="1" dirty="0"/>
                <a:t>В(С)ОШ 13, </a:t>
              </a:r>
              <a:r>
                <a:rPr lang="ru-RU" sz="2800" b="1" dirty="0" smtClean="0"/>
                <a:t/>
              </a:r>
              <a:br>
                <a:rPr lang="ru-RU" sz="2800" b="1" dirty="0" smtClean="0"/>
              </a:br>
              <a:r>
                <a:rPr lang="ru-RU" sz="2800" b="1" dirty="0" smtClean="0"/>
                <a:t>лицей 34,</a:t>
              </a:r>
              <a:r>
                <a:rPr lang="ru-RU" sz="2800" b="1" dirty="0"/>
                <a:t> </a:t>
              </a:r>
              <a:r>
                <a:rPr lang="ru-RU" sz="2800" b="1" dirty="0" smtClean="0"/>
                <a:t>ООШ 52, 77</a:t>
              </a:r>
              <a:endParaRPr lang="ru-RU" sz="2800" b="1" kern="1200" dirty="0" smtClean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61675" y="1323662"/>
            <a:ext cx="1396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17   ППО</a:t>
            </a:r>
            <a:endParaRPr lang="ru-RU" dirty="0">
              <a:solidFill>
                <a:schemeClr val="accent6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854451" y="3008029"/>
            <a:ext cx="1783256" cy="2281630"/>
            <a:chOff x="0" y="362"/>
            <a:chExt cx="2033038" cy="290434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3" name="Нашивка 12"/>
            <p:cNvSpPr/>
            <p:nvPr/>
          </p:nvSpPr>
          <p:spPr>
            <a:xfrm rot="5400000">
              <a:off x="-435651" y="436013"/>
              <a:ext cx="2904340" cy="2033038"/>
            </a:xfrm>
            <a:prstGeom prst="chevron">
              <a:avLst/>
            </a:prstGeom>
            <a:solidFill>
              <a:srgbClr val="FA8D3B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Нашивка 4"/>
            <p:cNvSpPr/>
            <p:nvPr/>
          </p:nvSpPr>
          <p:spPr>
            <a:xfrm>
              <a:off x="0" y="1040423"/>
              <a:ext cx="2033038" cy="1328551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 smtClean="0"/>
                <a:t>Увеличилось </a:t>
              </a:r>
              <a:br>
                <a:rPr lang="ru-RU" kern="1200" dirty="0" smtClean="0"/>
              </a:br>
              <a:r>
                <a:rPr lang="ru-RU" kern="1200" dirty="0" smtClean="0"/>
                <a:t>количество</a:t>
              </a:r>
              <a:br>
                <a:rPr lang="ru-RU" kern="1200" dirty="0" smtClean="0"/>
              </a:br>
              <a:r>
                <a:rPr lang="ru-RU" kern="1200" dirty="0" smtClean="0"/>
                <a:t>членов Профсоюза</a:t>
              </a:r>
              <a:endParaRPr lang="ru-RU" kern="1200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637707" y="3008029"/>
            <a:ext cx="5161188" cy="1397375"/>
            <a:chOff x="2033038" y="363"/>
            <a:chExt cx="5406091" cy="1887821"/>
          </a:xfrm>
        </p:grpSpPr>
        <p:sp>
          <p:nvSpPr>
            <p:cNvPr id="16" name="Прямоугольник с двумя скругленными соседними углами 15"/>
            <p:cNvSpPr/>
            <p:nvPr/>
          </p:nvSpPr>
          <p:spPr>
            <a:xfrm rot="5400000">
              <a:off x="3792173" y="-1758772"/>
              <a:ext cx="1887821" cy="5406091"/>
            </a:xfrm>
            <a:prstGeom prst="round2SameRect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рямоугольник 16"/>
            <p:cNvSpPr/>
            <p:nvPr/>
          </p:nvSpPr>
          <p:spPr>
            <a:xfrm>
              <a:off x="2033038" y="92519"/>
              <a:ext cx="5313935" cy="1703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5875" rIns="15875" bIns="15875" numCol="1" spcCol="1270" anchor="ctr" anchorCtr="0">
              <a:noAutofit/>
            </a:bodyPr>
            <a:lstStyle/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b="1" kern="1200" dirty="0" smtClean="0">
                  <a:solidFill>
                    <a:srgbClr val="92D050"/>
                  </a:solidFill>
                </a:rPr>
                <a:t>МАДОУ д/с: </a:t>
              </a:r>
              <a:r>
                <a:rPr lang="ru-RU" sz="2000" kern="1200" dirty="0" smtClean="0"/>
                <a:t>51, 79, 101, 118, 121, 132, 133, 134, 158, 167, 172, 183, 185 </a:t>
              </a:r>
            </a:p>
            <a:p>
              <a:pPr marL="228600" lvl="1" indent="-228600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b="1" kern="1200" dirty="0" smtClean="0">
                  <a:solidFill>
                    <a:srgbClr val="92D050"/>
                  </a:solidFill>
                </a:rPr>
                <a:t>МАОУ СОШ</a:t>
              </a:r>
              <a:r>
                <a:rPr lang="ru-RU" sz="2000" b="1" dirty="0">
                  <a:solidFill>
                    <a:srgbClr val="92D050"/>
                  </a:solidFill>
                </a:rPr>
                <a:t>:</a:t>
              </a:r>
              <a:r>
                <a:rPr lang="ru-RU" sz="2000" kern="1200" dirty="0" smtClean="0"/>
                <a:t> 15, 42, 48, 65, </a:t>
              </a:r>
              <a:r>
                <a:rPr lang="ru-RU" sz="2000" dirty="0" smtClean="0"/>
                <a:t>92, МБОУ ОШ 2,</a:t>
              </a:r>
              <a:r>
                <a:rPr lang="ru-RU" sz="2000" dirty="0"/>
                <a:t> </a:t>
              </a:r>
              <a:r>
                <a:rPr lang="ru-RU" sz="2000" dirty="0" smtClean="0"/>
                <a:t>гимназия 49,</a:t>
              </a:r>
              <a:r>
                <a:rPr lang="ru-RU" sz="2000" dirty="0"/>
                <a:t> </a:t>
              </a:r>
              <a:r>
                <a:rPr lang="ru-RU" sz="2000" dirty="0" smtClean="0"/>
                <a:t>МБОУ НШ-ДС 76</a:t>
              </a:r>
              <a:r>
                <a:rPr lang="ru-RU" sz="2000" dirty="0"/>
                <a:t>, </a:t>
              </a:r>
              <a:r>
                <a:rPr lang="ru-RU" sz="2000" dirty="0" smtClean="0"/>
                <a:t>лицей 81 </a:t>
              </a:r>
              <a:endParaRPr lang="ru-RU" sz="2000" kern="1200" dirty="0" smtClean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854449" y="4591556"/>
            <a:ext cx="1783258" cy="2263069"/>
            <a:chOff x="-2" y="362"/>
            <a:chExt cx="2033040" cy="290434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9" name="Нашивка 18"/>
            <p:cNvSpPr/>
            <p:nvPr/>
          </p:nvSpPr>
          <p:spPr>
            <a:xfrm rot="5400000">
              <a:off x="-435651" y="436013"/>
              <a:ext cx="2904340" cy="2033038"/>
            </a:xfrm>
            <a:prstGeom prst="chevron">
              <a:avLst/>
            </a:prstGeom>
            <a:solidFill>
              <a:srgbClr val="FA8D3B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Нашивка 4"/>
            <p:cNvSpPr/>
            <p:nvPr/>
          </p:nvSpPr>
          <p:spPr>
            <a:xfrm>
              <a:off x="-2" y="1051724"/>
              <a:ext cx="2033038" cy="153128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/>
                <a:t>Возрос </a:t>
              </a:r>
              <a:br>
                <a:rPr lang="ru-RU" sz="2000" kern="1200" dirty="0" smtClean="0"/>
              </a:br>
              <a:r>
                <a:rPr lang="ru-RU" sz="2000" kern="1200" dirty="0" smtClean="0"/>
                <a:t>%</a:t>
              </a:r>
              <a:br>
                <a:rPr lang="ru-RU" sz="2000" kern="1200" dirty="0" smtClean="0"/>
              </a:br>
              <a:r>
                <a:rPr lang="ru-RU" sz="2000" kern="1200" dirty="0" smtClean="0"/>
                <a:t>охвата </a:t>
              </a:r>
              <a:endParaRPr lang="ru-RU" sz="2000" kern="1200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637704" y="4523340"/>
            <a:ext cx="5161187" cy="1447030"/>
            <a:chOff x="2033036" y="-283217"/>
            <a:chExt cx="5406091" cy="2171401"/>
          </a:xfrm>
        </p:grpSpPr>
        <p:sp>
          <p:nvSpPr>
            <p:cNvPr id="22" name="Прямоугольник с двумя скругленными соседними углами 21"/>
            <p:cNvSpPr/>
            <p:nvPr/>
          </p:nvSpPr>
          <p:spPr>
            <a:xfrm rot="5400000">
              <a:off x="3701563" y="-1849381"/>
              <a:ext cx="2069038" cy="5406091"/>
            </a:xfrm>
            <a:prstGeom prst="round2SameRect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Прямоугольник 22"/>
            <p:cNvSpPr/>
            <p:nvPr/>
          </p:nvSpPr>
          <p:spPr>
            <a:xfrm>
              <a:off x="2033038" y="-283217"/>
              <a:ext cx="5313935" cy="20792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5875" rIns="15875" bIns="15875" numCol="1" spcCol="1270" anchor="ctr" anchorCtr="0">
              <a:noAutofit/>
            </a:bodyPr>
            <a:lstStyle/>
            <a:p>
              <a:pPr marL="228600" lvl="1" indent="-228600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b="1" dirty="0">
                  <a:solidFill>
                    <a:srgbClr val="92D050"/>
                  </a:solidFill>
                </a:rPr>
                <a:t>МАДОУ д/с : </a:t>
              </a:r>
              <a:r>
                <a:rPr lang="ru-RU" sz="2000" kern="1200" dirty="0" smtClean="0"/>
                <a:t>39, 51, 58, 78, 101, 118, 121, 132, 133, 167</a:t>
              </a:r>
            </a:p>
            <a:p>
              <a:pPr marL="228600" lvl="1" indent="-228600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ru-RU" sz="2000" b="1" kern="1200" dirty="0" smtClean="0">
                  <a:solidFill>
                    <a:srgbClr val="92D050"/>
                  </a:solidFill>
                </a:rPr>
                <a:t>МАОУ СОШ</a:t>
              </a:r>
              <a:r>
                <a:rPr lang="ru-RU" sz="2000" b="1" dirty="0">
                  <a:solidFill>
                    <a:srgbClr val="92D050"/>
                  </a:solidFill>
                </a:rPr>
                <a:t>:</a:t>
              </a:r>
              <a:r>
                <a:rPr lang="ru-RU" sz="2000" dirty="0"/>
                <a:t> 15, 37, 42, 69, </a:t>
              </a:r>
              <a:r>
                <a:rPr lang="ru-RU" sz="2000" dirty="0" smtClean="0"/>
                <a:t>92, </a:t>
              </a:r>
              <a:r>
                <a:rPr lang="ru-RU" sz="2000" dirty="0"/>
                <a:t>МБОУ ОШ 2</a:t>
              </a:r>
              <a:r>
                <a:rPr lang="ru-RU" sz="2000" dirty="0" smtClean="0"/>
                <a:t>, </a:t>
              </a:r>
              <a:r>
                <a:rPr lang="ru-RU" sz="2000" dirty="0"/>
                <a:t>МБОУ НШ-ДС 76, лицей 81</a:t>
              </a:r>
              <a:r>
                <a:rPr lang="ru-RU" sz="2000" kern="1200" dirty="0" smtClean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512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759278" y="154112"/>
            <a:ext cx="7886700" cy="1031874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Рабочие органы городской организации Профсоюза</a:t>
            </a:r>
            <a:endParaRPr lang="ru-RU" sz="3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458932173"/>
              </p:ext>
            </p:extLst>
          </p:nvPr>
        </p:nvGraphicFramePr>
        <p:xfrm>
          <a:off x="966354" y="5715000"/>
          <a:ext cx="8077162" cy="1002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3310" y="2115915"/>
            <a:ext cx="87273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Процент профсоюзного членства в образовательных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учреждениях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Охрана труда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Правовая помощь и защита</a:t>
            </a:r>
            <a:endParaRPr lang="ru-RU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Работа </a:t>
            </a:r>
            <a:r>
              <a:rPr lang="ru-RU" sz="2000" dirty="0"/>
              <a:t>с молодыми специалистами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Работа </a:t>
            </a:r>
            <a:r>
              <a:rPr lang="ru-RU" sz="2000" dirty="0"/>
              <a:t>с ветеранами педагогического труда и ветеранами Великой Отечественной </a:t>
            </a:r>
            <a:r>
              <a:rPr lang="ru-RU" sz="2000" dirty="0" smtClean="0"/>
              <a:t>войны</a:t>
            </a:r>
            <a:endParaRPr lang="ru-RU" sz="2000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53643" y="1175378"/>
            <a:ext cx="1703826" cy="709698"/>
          </a:xfrm>
          <a:prstGeom prst="roundRect">
            <a:avLst>
              <a:gd name="adj" fmla="val 10000"/>
            </a:avLst>
          </a:prstGeom>
          <a:solidFill>
            <a:srgbClr val="92D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7" name="Группа 26"/>
          <p:cNvGrpSpPr/>
          <p:nvPr/>
        </p:nvGrpSpPr>
        <p:grpSpPr>
          <a:xfrm>
            <a:off x="465949" y="1266230"/>
            <a:ext cx="1703826" cy="820536"/>
            <a:chOff x="213909" y="1976319"/>
            <a:chExt cx="1910749" cy="1535199"/>
          </a:xfrm>
          <a:scene3d>
            <a:camera prst="orthographicFront"/>
            <a:lightRig rig="flat" dir="t"/>
          </a:scene3d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213909" y="1980095"/>
              <a:ext cx="1910749" cy="1531423"/>
            </a:xfrm>
            <a:prstGeom prst="roundRect">
              <a:avLst>
                <a:gd name="adj" fmla="val 10000"/>
              </a:avLst>
            </a:prstGeom>
            <a:ln w="28575">
              <a:solidFill>
                <a:srgbClr val="92D050"/>
              </a:solidFill>
            </a:ln>
            <a:sp3d z="190500" extrusionH="12700" prstMaterial="plastic">
              <a:bevelT w="50800" h="50800"/>
            </a:sp3d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Скругленный прямоугольник 5"/>
            <p:cNvSpPr/>
            <p:nvPr/>
          </p:nvSpPr>
          <p:spPr>
            <a:xfrm>
              <a:off x="258763" y="1976319"/>
              <a:ext cx="1821041" cy="1490346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800" kern="1200" dirty="0" smtClean="0">
                  <a:solidFill>
                    <a:schemeClr val="accent2">
                      <a:lumMod val="75000"/>
                    </a:schemeClr>
                  </a:solidFill>
                  <a:latin typeface="Arial Black" panose="020B0A04020102020204" pitchFamily="34" charset="0"/>
                </a:rPr>
                <a:t>Комитет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</a:rPr>
                <a:t>21</a:t>
              </a:r>
              <a:endParaRPr lang="ru-RU" sz="1200" kern="1200" dirty="0" smtClean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28" name="Скругленный прямоугольник 27"/>
          <p:cNvSpPr/>
          <p:nvPr/>
        </p:nvSpPr>
        <p:spPr>
          <a:xfrm>
            <a:off x="2412985" y="1195378"/>
            <a:ext cx="1758298" cy="718847"/>
          </a:xfrm>
          <a:prstGeom prst="roundRect">
            <a:avLst>
              <a:gd name="adj" fmla="val 10000"/>
            </a:avLst>
          </a:prstGeom>
          <a:solidFill>
            <a:srgbClr val="92D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9" name="Группа 28"/>
          <p:cNvGrpSpPr/>
          <p:nvPr/>
        </p:nvGrpSpPr>
        <p:grpSpPr>
          <a:xfrm>
            <a:off x="2625290" y="1286845"/>
            <a:ext cx="1758298" cy="829070"/>
            <a:chOff x="2549269" y="1980095"/>
            <a:chExt cx="1971836" cy="1551164"/>
          </a:xfrm>
          <a:scene3d>
            <a:camera prst="orthographicFront"/>
            <a:lightRig rig="flat" dir="t"/>
          </a:scene3d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2549269" y="1980095"/>
              <a:ext cx="1971836" cy="1551164"/>
            </a:xfrm>
            <a:prstGeom prst="roundRect">
              <a:avLst>
                <a:gd name="adj" fmla="val 10000"/>
              </a:avLst>
            </a:prstGeom>
            <a:ln w="28575">
              <a:solidFill>
                <a:srgbClr val="92D050"/>
              </a:solidFill>
            </a:ln>
            <a:sp3d z="190500" extrusionH="12700" prstMaterial="plastic">
              <a:bevelT w="50800" h="50800"/>
            </a:sp3d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Скругленный прямоугольник 8"/>
            <p:cNvSpPr/>
            <p:nvPr/>
          </p:nvSpPr>
          <p:spPr>
            <a:xfrm>
              <a:off x="2594701" y="2025527"/>
              <a:ext cx="1880972" cy="1460300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800" kern="1200" dirty="0" smtClean="0">
                  <a:solidFill>
                    <a:schemeClr val="accent2">
                      <a:lumMod val="75000"/>
                    </a:schemeClr>
                  </a:solidFill>
                  <a:latin typeface="Arial Black" panose="020B0A04020102020204" pitchFamily="34" charset="0"/>
                </a:rPr>
                <a:t>Президиум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</a:rPr>
                <a:t>13</a:t>
              </a:r>
            </a:p>
          </p:txBody>
        </p:sp>
      </p:grpSp>
      <p:sp>
        <p:nvSpPr>
          <p:cNvPr id="30" name="Скругленный прямоугольник 29"/>
          <p:cNvSpPr/>
          <p:nvPr/>
        </p:nvSpPr>
        <p:spPr>
          <a:xfrm>
            <a:off x="4724024" y="1175378"/>
            <a:ext cx="1703826" cy="682844"/>
          </a:xfrm>
          <a:prstGeom prst="roundRect">
            <a:avLst>
              <a:gd name="adj" fmla="val 10000"/>
            </a:avLst>
          </a:prstGeom>
          <a:solidFill>
            <a:srgbClr val="92D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1" name="Группа 30"/>
          <p:cNvGrpSpPr/>
          <p:nvPr/>
        </p:nvGrpSpPr>
        <p:grpSpPr>
          <a:xfrm>
            <a:off x="4936329" y="1272364"/>
            <a:ext cx="1703826" cy="787547"/>
            <a:chOff x="4945716" y="1980095"/>
            <a:chExt cx="1910749" cy="1473475"/>
          </a:xfrm>
          <a:scene3d>
            <a:camera prst="orthographicFront"/>
            <a:lightRig rig="flat" dir="t"/>
          </a:scene3d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4945716" y="1980095"/>
              <a:ext cx="1910749" cy="1473475"/>
            </a:xfrm>
            <a:prstGeom prst="roundRect">
              <a:avLst>
                <a:gd name="adj" fmla="val 10000"/>
              </a:avLst>
            </a:prstGeom>
            <a:ln w="28575">
              <a:solidFill>
                <a:srgbClr val="92D050"/>
              </a:solidFill>
            </a:ln>
            <a:sp3d z="190500" extrusionH="12700" prstMaterial="plastic">
              <a:bevelT w="50800" h="50800"/>
            </a:sp3d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Скругленный прямоугольник 11"/>
            <p:cNvSpPr/>
            <p:nvPr/>
          </p:nvSpPr>
          <p:spPr>
            <a:xfrm>
              <a:off x="4988873" y="2023252"/>
              <a:ext cx="1824435" cy="1387161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2200" kern="1200" dirty="0" smtClean="0"/>
                <a:t> </a:t>
              </a:r>
              <a:r>
                <a:rPr lang="ru-RU" sz="1800" kern="1200" dirty="0" smtClean="0">
                  <a:solidFill>
                    <a:schemeClr val="accent2">
                      <a:lumMod val="75000"/>
                    </a:schemeClr>
                  </a:solidFill>
                  <a:latin typeface="Arial Black" panose="020B0A04020102020204" pitchFamily="34" charset="0"/>
                </a:rPr>
                <a:t>Совет ветеранов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</a:rPr>
                <a:t>26</a:t>
              </a:r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6803911" y="1185123"/>
            <a:ext cx="1703826" cy="682844"/>
          </a:xfrm>
          <a:prstGeom prst="roundRect">
            <a:avLst>
              <a:gd name="adj" fmla="val 10000"/>
            </a:avLst>
          </a:prstGeom>
          <a:solidFill>
            <a:srgbClr val="92D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9" name="Группа 38"/>
          <p:cNvGrpSpPr/>
          <p:nvPr/>
        </p:nvGrpSpPr>
        <p:grpSpPr>
          <a:xfrm>
            <a:off x="7016216" y="1282109"/>
            <a:ext cx="1703826" cy="787547"/>
            <a:chOff x="4945716" y="1980095"/>
            <a:chExt cx="1910749" cy="1473475"/>
          </a:xfrm>
          <a:scene3d>
            <a:camera prst="orthographicFront"/>
            <a:lightRig rig="flat" dir="t"/>
          </a:scene3d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4945716" y="1980095"/>
              <a:ext cx="1910749" cy="1473475"/>
            </a:xfrm>
            <a:prstGeom prst="roundRect">
              <a:avLst>
                <a:gd name="adj" fmla="val 10000"/>
              </a:avLst>
            </a:prstGeom>
            <a:ln w="28575">
              <a:solidFill>
                <a:srgbClr val="92D050"/>
              </a:solidFill>
            </a:ln>
            <a:sp3d z="190500" extrusionH="12700" prstMaterial="plastic">
              <a:bevelT w="50800" h="50800"/>
            </a:sp3d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Скругленный прямоугольник 11"/>
            <p:cNvSpPr/>
            <p:nvPr/>
          </p:nvSpPr>
          <p:spPr>
            <a:xfrm>
              <a:off x="4988873" y="2023252"/>
              <a:ext cx="1824435" cy="1387161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2200" kern="1200" dirty="0" smtClean="0"/>
                <a:t> </a:t>
              </a:r>
              <a:r>
                <a:rPr lang="ru-RU" sz="1800" kern="1200" dirty="0" smtClean="0">
                  <a:solidFill>
                    <a:schemeClr val="accent2">
                      <a:lumMod val="75000"/>
                    </a:schemeClr>
                  </a:solidFill>
                  <a:latin typeface="Arial Black" panose="020B0A04020102020204" pitchFamily="34" charset="0"/>
                </a:rPr>
                <a:t>Совет молодёжи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</a:rPr>
                <a:t>16</a:t>
              </a:r>
            </a:p>
          </p:txBody>
        </p:sp>
      </p:grpSp>
      <p:sp>
        <p:nvSpPr>
          <p:cNvPr id="5" name="Развернутая стрелка 4"/>
          <p:cNvSpPr/>
          <p:nvPr/>
        </p:nvSpPr>
        <p:spPr>
          <a:xfrm rot="5400000">
            <a:off x="5982526" y="2566924"/>
            <a:ext cx="3386312" cy="2735667"/>
          </a:xfrm>
          <a:prstGeom prst="utur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1375" y="2376481"/>
            <a:ext cx="2468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Рассматривались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30056" y="4617121"/>
            <a:ext cx="1604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вопросы: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67957" y="4304475"/>
            <a:ext cx="59980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Спортивно-оздоровительная работа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Повышение статуса педагога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Приобретение путёвок и курсовок на отдых и санаторно-курортное лечение</a:t>
            </a:r>
          </a:p>
        </p:txBody>
      </p:sp>
    </p:spTree>
    <p:extLst>
      <p:ext uri="{BB962C8B-B14F-4D97-AF65-F5344CB8AC3E}">
        <p14:creationId xmlns:p14="http://schemas.microsoft.com/office/powerpoint/2010/main" val="2976663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Группа 60"/>
          <p:cNvGrpSpPr/>
          <p:nvPr/>
        </p:nvGrpSpPr>
        <p:grpSpPr>
          <a:xfrm>
            <a:off x="3258544" y="2281441"/>
            <a:ext cx="1356304" cy="1449865"/>
            <a:chOff x="0" y="0"/>
            <a:chExt cx="899665" cy="899665"/>
          </a:xfrm>
          <a:solidFill>
            <a:srgbClr val="FF9966">
              <a:alpha val="61961"/>
            </a:srgbClr>
          </a:solidFill>
          <a:scene3d>
            <a:camera prst="orthographicFront"/>
            <a:lightRig rig="flat" dir="t"/>
          </a:scene3d>
        </p:grpSpPr>
        <p:sp>
          <p:nvSpPr>
            <p:cNvPr id="62" name="Овал 61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3" name="Овал 4"/>
            <p:cNvSpPr/>
            <p:nvPr/>
          </p:nvSpPr>
          <p:spPr>
            <a:xfrm>
              <a:off x="111811" y="370766"/>
              <a:ext cx="659754" cy="40484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dirty="0" smtClean="0"/>
                <a:t>л</a:t>
              </a:r>
              <a:r>
                <a:rPr lang="ru-RU" sz="2800" kern="1200" dirty="0" smtClean="0"/>
                <a:t>. 34</a:t>
              </a:r>
              <a:endParaRPr lang="ru-RU" sz="2800" kern="1200" dirty="0"/>
            </a:p>
          </p:txBody>
        </p:sp>
      </p:grp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759278" y="154112"/>
            <a:ext cx="7886700" cy="1031874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Опыт работы представляли</a:t>
            </a:r>
            <a:endParaRPr lang="ru-RU" sz="3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139771" y="1432309"/>
            <a:ext cx="1312697" cy="1318835"/>
            <a:chOff x="0" y="0"/>
            <a:chExt cx="899665" cy="899665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8" name="Овал 17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9" name="Овал 4"/>
            <p:cNvSpPr/>
            <p:nvPr/>
          </p:nvSpPr>
          <p:spPr>
            <a:xfrm>
              <a:off x="119955" y="157441"/>
              <a:ext cx="659754" cy="40484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9</a:t>
              </a:r>
              <a:endParaRPr lang="ru-RU" sz="2800" kern="1200" dirty="0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7012377" y="1284855"/>
            <a:ext cx="1356304" cy="1449865"/>
            <a:chOff x="0" y="0"/>
            <a:chExt cx="899665" cy="899665"/>
          </a:xfrm>
          <a:solidFill>
            <a:srgbClr val="9999FF">
              <a:alpha val="67843"/>
            </a:srgbClr>
          </a:solidFill>
          <a:scene3d>
            <a:camera prst="orthographicFront"/>
            <a:lightRig rig="flat" dir="t"/>
          </a:scene3d>
        </p:grpSpPr>
        <p:sp>
          <p:nvSpPr>
            <p:cNvPr id="44" name="Овал 43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5" name="Овал 4"/>
            <p:cNvSpPr/>
            <p:nvPr/>
          </p:nvSpPr>
          <p:spPr>
            <a:xfrm>
              <a:off x="34687" y="258138"/>
              <a:ext cx="659754" cy="40484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70</a:t>
              </a:r>
              <a:endParaRPr lang="ru-RU" sz="2800" kern="1200" dirty="0"/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7578902" y="2363917"/>
            <a:ext cx="1270293" cy="1318835"/>
            <a:chOff x="0" y="0"/>
            <a:chExt cx="899665" cy="899665"/>
          </a:xfrm>
          <a:solidFill>
            <a:schemeClr val="accent2">
              <a:lumMod val="40000"/>
              <a:lumOff val="60000"/>
              <a:alpha val="74118"/>
            </a:schemeClr>
          </a:solidFill>
          <a:scene3d>
            <a:camera prst="orthographicFront"/>
            <a:lightRig rig="flat" dir="t"/>
          </a:scene3d>
        </p:grpSpPr>
        <p:sp>
          <p:nvSpPr>
            <p:cNvPr id="47" name="Овал 46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8" name="Овал 4"/>
            <p:cNvSpPr/>
            <p:nvPr/>
          </p:nvSpPr>
          <p:spPr>
            <a:xfrm>
              <a:off x="119955" y="299272"/>
              <a:ext cx="659754" cy="40066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л. 81</a:t>
              </a:r>
              <a:endParaRPr lang="ru-RU" sz="2800" kern="1200" dirty="0"/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2497090" y="1436311"/>
            <a:ext cx="1356304" cy="1449865"/>
            <a:chOff x="35485" y="-19763"/>
            <a:chExt cx="899665" cy="899665"/>
          </a:xfrm>
          <a:solidFill>
            <a:srgbClr val="FF6699">
              <a:alpha val="54118"/>
            </a:srgbClr>
          </a:solidFill>
          <a:scene3d>
            <a:camera prst="orthographicFront"/>
            <a:lightRig rig="flat" dir="t"/>
          </a:scene3d>
        </p:grpSpPr>
        <p:sp>
          <p:nvSpPr>
            <p:cNvPr id="50" name="Овал 49"/>
            <p:cNvSpPr/>
            <p:nvPr/>
          </p:nvSpPr>
          <p:spPr>
            <a:xfrm>
              <a:off x="35485" y="-19763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1" name="Овал 4"/>
            <p:cNvSpPr/>
            <p:nvPr/>
          </p:nvSpPr>
          <p:spPr>
            <a:xfrm>
              <a:off x="172927" y="161875"/>
              <a:ext cx="659754" cy="404848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22</a:t>
              </a:r>
              <a:endParaRPr lang="ru-RU" sz="2800" kern="1200" dirty="0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535409" y="2286553"/>
            <a:ext cx="1356304" cy="1449865"/>
            <a:chOff x="0" y="0"/>
            <a:chExt cx="899665" cy="899665"/>
          </a:xfrm>
          <a:solidFill>
            <a:srgbClr val="FFFF99">
              <a:alpha val="74118"/>
            </a:srgbClr>
          </a:solidFill>
          <a:scene3d>
            <a:camera prst="orthographicFront"/>
            <a:lightRig rig="flat" dir="t"/>
          </a:scene3d>
        </p:grpSpPr>
        <p:sp>
          <p:nvSpPr>
            <p:cNvPr id="53" name="Овал 52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4" name="Овал 4"/>
            <p:cNvSpPr/>
            <p:nvPr/>
          </p:nvSpPr>
          <p:spPr>
            <a:xfrm>
              <a:off x="44579" y="338100"/>
              <a:ext cx="659755" cy="40484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5</a:t>
              </a:r>
              <a:endParaRPr lang="ru-RU" sz="2800" kern="1200" dirty="0"/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5618654" y="1438110"/>
            <a:ext cx="1356304" cy="1449865"/>
            <a:chOff x="0" y="0"/>
            <a:chExt cx="899665" cy="899665"/>
          </a:xfrm>
          <a:solidFill>
            <a:srgbClr val="FF99FF">
              <a:alpha val="63137"/>
            </a:srgbClr>
          </a:solidFill>
          <a:scene3d>
            <a:camera prst="orthographicFront"/>
            <a:lightRig rig="flat" dir="t"/>
          </a:scene3d>
        </p:grpSpPr>
        <p:sp>
          <p:nvSpPr>
            <p:cNvPr id="56" name="Овал 55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7" name="Овал 4"/>
            <p:cNvSpPr/>
            <p:nvPr/>
          </p:nvSpPr>
          <p:spPr>
            <a:xfrm>
              <a:off x="119955" y="157441"/>
              <a:ext cx="659754" cy="40484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67</a:t>
              </a:r>
              <a:endParaRPr lang="ru-RU" sz="2800" kern="1200" dirty="0"/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4810563" y="2256441"/>
            <a:ext cx="1356304" cy="1449865"/>
            <a:chOff x="0" y="0"/>
            <a:chExt cx="899665" cy="899665"/>
          </a:xfrm>
          <a:solidFill>
            <a:srgbClr val="CCFFFF">
              <a:alpha val="58824"/>
            </a:srgbClr>
          </a:solidFill>
          <a:scene3d>
            <a:camera prst="orthographicFront"/>
            <a:lightRig rig="flat" dir="t"/>
          </a:scene3d>
        </p:grpSpPr>
        <p:sp>
          <p:nvSpPr>
            <p:cNvPr id="59" name="Овал 58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0" name="Овал 4"/>
            <p:cNvSpPr/>
            <p:nvPr/>
          </p:nvSpPr>
          <p:spPr>
            <a:xfrm>
              <a:off x="119955" y="306971"/>
              <a:ext cx="659754" cy="35819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60</a:t>
              </a:r>
              <a:endParaRPr lang="ru-RU" sz="2800" kern="1200" dirty="0"/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6384555" y="2237209"/>
            <a:ext cx="1356304" cy="1449865"/>
            <a:chOff x="0" y="0"/>
            <a:chExt cx="899665" cy="899665"/>
          </a:xfrm>
          <a:solidFill>
            <a:srgbClr val="FFFF99">
              <a:alpha val="67843"/>
            </a:srgbClr>
          </a:solidFill>
          <a:scene3d>
            <a:camera prst="orthographicFront"/>
            <a:lightRig rig="flat" dir="t"/>
          </a:scene3d>
        </p:grpSpPr>
        <p:sp>
          <p:nvSpPr>
            <p:cNvPr id="65" name="Овал 64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6" name="Овал 4"/>
            <p:cNvSpPr/>
            <p:nvPr/>
          </p:nvSpPr>
          <p:spPr>
            <a:xfrm>
              <a:off x="119955" y="338917"/>
              <a:ext cx="659754" cy="41454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69</a:t>
              </a:r>
              <a:endParaRPr lang="ru-RU" sz="2800" kern="1200" dirty="0"/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1713249" y="2305115"/>
            <a:ext cx="1356304" cy="1449865"/>
            <a:chOff x="0" y="0"/>
            <a:chExt cx="899665" cy="899665"/>
          </a:xfrm>
          <a:scene3d>
            <a:camera prst="orthographicFront"/>
            <a:lightRig rig="flat" dir="t"/>
          </a:scene3d>
        </p:grpSpPr>
        <p:sp>
          <p:nvSpPr>
            <p:cNvPr id="68" name="Овал 67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solidFill>
              <a:srgbClr val="CCFF99">
                <a:alpha val="69020"/>
              </a:srgbClr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9" name="Овал 4"/>
            <p:cNvSpPr/>
            <p:nvPr/>
          </p:nvSpPr>
          <p:spPr>
            <a:xfrm>
              <a:off x="119955" y="326582"/>
              <a:ext cx="659754" cy="4284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15</a:t>
              </a:r>
              <a:endParaRPr lang="ru-RU" sz="2800" kern="1200" dirty="0"/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4092372" y="1475304"/>
            <a:ext cx="1356304" cy="1449865"/>
            <a:chOff x="0" y="0"/>
            <a:chExt cx="899665" cy="899665"/>
          </a:xfrm>
          <a:solidFill>
            <a:srgbClr val="FF6699">
              <a:alpha val="65882"/>
            </a:srgbClr>
          </a:solidFill>
          <a:scene3d>
            <a:camera prst="orthographicFront"/>
            <a:lightRig rig="flat" dir="t"/>
          </a:scene3d>
        </p:grpSpPr>
        <p:sp>
          <p:nvSpPr>
            <p:cNvPr id="71" name="Овал 70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2" name="Овал 4"/>
            <p:cNvSpPr/>
            <p:nvPr/>
          </p:nvSpPr>
          <p:spPr>
            <a:xfrm>
              <a:off x="119955" y="157441"/>
              <a:ext cx="659754" cy="40484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ОУ 52</a:t>
              </a:r>
              <a:endParaRPr lang="ru-RU" sz="2800" kern="1200" dirty="0"/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2976115" y="4398397"/>
            <a:ext cx="1329344" cy="1362377"/>
            <a:chOff x="0" y="0"/>
            <a:chExt cx="899665" cy="899665"/>
          </a:xfrm>
          <a:solidFill>
            <a:srgbClr val="99CCFF">
              <a:alpha val="50980"/>
            </a:srgbClr>
          </a:solidFill>
          <a:scene3d>
            <a:camera prst="orthographicFront"/>
            <a:lightRig rig="flat" dir="t"/>
          </a:scene3d>
        </p:grpSpPr>
        <p:sp>
          <p:nvSpPr>
            <p:cNvPr id="74" name="Овал 73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5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60</a:t>
              </a:r>
              <a:endParaRPr lang="ru-RU" sz="2800" kern="1200" dirty="0"/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2152307" y="5314870"/>
            <a:ext cx="1329344" cy="1362377"/>
            <a:chOff x="0" y="0"/>
            <a:chExt cx="899665" cy="899665"/>
          </a:xfrm>
          <a:solidFill>
            <a:srgbClr val="FFCC66">
              <a:alpha val="70980"/>
            </a:srgbClr>
          </a:solidFill>
          <a:scene3d>
            <a:camera prst="orthographicFront"/>
            <a:lightRig rig="flat" dir="t"/>
          </a:scene3d>
        </p:grpSpPr>
        <p:sp>
          <p:nvSpPr>
            <p:cNvPr id="77" name="Овал 76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8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36</a:t>
              </a:r>
              <a:endParaRPr lang="ru-RU" sz="2800" kern="1200" dirty="0"/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1411422" y="4359188"/>
            <a:ext cx="1329344" cy="1362377"/>
            <a:chOff x="0" y="0"/>
            <a:chExt cx="899665" cy="899665"/>
          </a:xfrm>
          <a:solidFill>
            <a:srgbClr val="CCFFFF"/>
          </a:solidFill>
          <a:scene3d>
            <a:camera prst="orthographicFront"/>
            <a:lightRig rig="flat" dir="t"/>
          </a:scene3d>
        </p:grpSpPr>
        <p:sp>
          <p:nvSpPr>
            <p:cNvPr id="80" name="Овал 79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81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7</a:t>
              </a:r>
              <a:endParaRPr lang="ru-RU" sz="2800" kern="1200" dirty="0"/>
            </a:p>
          </p:txBody>
        </p:sp>
      </p:grpSp>
      <p:grpSp>
        <p:nvGrpSpPr>
          <p:cNvPr id="82" name="Группа 81"/>
          <p:cNvGrpSpPr/>
          <p:nvPr/>
        </p:nvGrpSpPr>
        <p:grpSpPr>
          <a:xfrm>
            <a:off x="3692819" y="5345590"/>
            <a:ext cx="1329344" cy="1362377"/>
            <a:chOff x="0" y="0"/>
            <a:chExt cx="899665" cy="899665"/>
          </a:xfrm>
          <a:solidFill>
            <a:srgbClr val="FF99FF">
              <a:alpha val="63137"/>
            </a:srgbClr>
          </a:solidFill>
          <a:scene3d>
            <a:camera prst="orthographicFront"/>
            <a:lightRig rig="flat" dir="t"/>
          </a:scene3d>
        </p:grpSpPr>
        <p:sp>
          <p:nvSpPr>
            <p:cNvPr id="83" name="Овал 82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84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118</a:t>
              </a:r>
              <a:endParaRPr lang="ru-RU" sz="2800" kern="1200" dirty="0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4542923" y="4359188"/>
            <a:ext cx="1329344" cy="1362377"/>
            <a:chOff x="0" y="0"/>
            <a:chExt cx="899665" cy="899665"/>
          </a:xfrm>
          <a:scene3d>
            <a:camera prst="orthographicFront"/>
            <a:lightRig rig="flat" dir="t"/>
          </a:scene3d>
        </p:grpSpPr>
        <p:sp>
          <p:nvSpPr>
            <p:cNvPr id="86" name="Овал 85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solidFill>
              <a:srgbClr val="CCFF99">
                <a:alpha val="69020"/>
              </a:srgbClr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87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123</a:t>
              </a:r>
              <a:endParaRPr lang="ru-RU" sz="2800" kern="1200" dirty="0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5962869" y="4398397"/>
            <a:ext cx="1329344" cy="1362377"/>
            <a:chOff x="0" y="0"/>
            <a:chExt cx="899665" cy="899665"/>
          </a:xfrm>
          <a:solidFill>
            <a:srgbClr val="FFCCCC">
              <a:alpha val="72157"/>
            </a:srgbClr>
          </a:solidFill>
          <a:scene3d>
            <a:camera prst="orthographicFront"/>
            <a:lightRig rig="flat" dir="t"/>
          </a:scene3d>
        </p:grpSpPr>
        <p:sp>
          <p:nvSpPr>
            <p:cNvPr id="89" name="Овал 88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0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135</a:t>
              </a:r>
              <a:endParaRPr lang="ru-RU" sz="2800" kern="1200" dirty="0"/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5260391" y="5345332"/>
            <a:ext cx="1329344" cy="1362377"/>
            <a:chOff x="0" y="0"/>
            <a:chExt cx="899665" cy="899665"/>
          </a:xfrm>
          <a:solidFill>
            <a:srgbClr val="FFFF99">
              <a:alpha val="65098"/>
            </a:srgbClr>
          </a:solidFill>
          <a:scene3d>
            <a:camera prst="orthographicFront"/>
            <a:lightRig rig="flat" dir="t"/>
          </a:scene3d>
        </p:grpSpPr>
        <p:sp>
          <p:nvSpPr>
            <p:cNvPr id="92" name="Овал 91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3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134</a:t>
              </a:r>
              <a:endParaRPr lang="ru-RU" sz="2800" kern="1200" dirty="0"/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6729948" y="5314870"/>
            <a:ext cx="1329344" cy="1362377"/>
            <a:chOff x="0" y="0"/>
            <a:chExt cx="899665" cy="899665"/>
          </a:xfrm>
          <a:scene3d>
            <a:camera prst="orthographicFront"/>
            <a:lightRig rig="flat" dir="t"/>
          </a:scene3d>
        </p:grpSpPr>
        <p:sp>
          <p:nvSpPr>
            <p:cNvPr id="95" name="Овал 94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solidFill>
              <a:srgbClr val="CCCCFF">
                <a:alpha val="69020"/>
              </a:srgbClr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6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solidFill>
              <a:srgbClr val="CCCCFF">
                <a:alpha val="65098"/>
              </a:srgbClr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146</a:t>
              </a:r>
              <a:endParaRPr lang="ru-RU" sz="2800" kern="1200" dirty="0"/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7432426" y="4429117"/>
            <a:ext cx="1329344" cy="1362377"/>
            <a:chOff x="0" y="0"/>
            <a:chExt cx="899665" cy="899665"/>
          </a:xfrm>
          <a:scene3d>
            <a:camera prst="orthographicFront"/>
            <a:lightRig rig="flat" dir="t"/>
          </a:scene3d>
        </p:grpSpPr>
        <p:sp>
          <p:nvSpPr>
            <p:cNvPr id="98" name="Овал 97"/>
            <p:cNvSpPr/>
            <p:nvPr/>
          </p:nvSpPr>
          <p:spPr>
            <a:xfrm>
              <a:off x="0" y="0"/>
              <a:ext cx="899665" cy="899665"/>
            </a:xfrm>
            <a:prstGeom prst="ellipse">
              <a:avLst/>
            </a:prstGeom>
            <a:solidFill>
              <a:srgbClr val="FF6699">
                <a:alpha val="69020"/>
              </a:srgbClr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9" name="Овал 4"/>
            <p:cNvSpPr/>
            <p:nvPr/>
          </p:nvSpPr>
          <p:spPr>
            <a:xfrm>
              <a:off x="55864" y="275352"/>
              <a:ext cx="659754" cy="40484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ДОУ 167</a:t>
              </a:r>
              <a:endParaRPr lang="ru-RU" sz="2800" kern="1200" dirty="0"/>
            </a:p>
          </p:txBody>
        </p:sp>
      </p:grpSp>
      <p:sp>
        <p:nvSpPr>
          <p:cNvPr id="7" name="Нашивка 6"/>
          <p:cNvSpPr/>
          <p:nvPr/>
        </p:nvSpPr>
        <p:spPr>
          <a:xfrm>
            <a:off x="1439012" y="3865724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2" name="Нашивка 101"/>
          <p:cNvSpPr/>
          <p:nvPr/>
        </p:nvSpPr>
        <p:spPr>
          <a:xfrm>
            <a:off x="2115388" y="3876124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3" name="Нашивка 102"/>
          <p:cNvSpPr/>
          <p:nvPr/>
        </p:nvSpPr>
        <p:spPr>
          <a:xfrm>
            <a:off x="2786713" y="3878561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4" name="Нашивка 103"/>
          <p:cNvSpPr/>
          <p:nvPr/>
        </p:nvSpPr>
        <p:spPr>
          <a:xfrm>
            <a:off x="3456839" y="3865902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5" name="Нашивка 104"/>
          <p:cNvSpPr/>
          <p:nvPr/>
        </p:nvSpPr>
        <p:spPr>
          <a:xfrm>
            <a:off x="4133215" y="3876302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6" name="Нашивка 105"/>
          <p:cNvSpPr/>
          <p:nvPr/>
        </p:nvSpPr>
        <p:spPr>
          <a:xfrm>
            <a:off x="4804540" y="3878739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7" name="Нашивка 106"/>
          <p:cNvSpPr/>
          <p:nvPr/>
        </p:nvSpPr>
        <p:spPr>
          <a:xfrm>
            <a:off x="5474666" y="3877744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8" name="Нашивка 107"/>
          <p:cNvSpPr/>
          <p:nvPr/>
        </p:nvSpPr>
        <p:spPr>
          <a:xfrm>
            <a:off x="6151042" y="3888144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9" name="Нашивка 108"/>
          <p:cNvSpPr/>
          <p:nvPr/>
        </p:nvSpPr>
        <p:spPr>
          <a:xfrm>
            <a:off x="6822367" y="3890581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0" name="Нашивка 109"/>
          <p:cNvSpPr/>
          <p:nvPr/>
        </p:nvSpPr>
        <p:spPr>
          <a:xfrm>
            <a:off x="7492493" y="3888144"/>
            <a:ext cx="759373" cy="3260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67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050" y="197540"/>
            <a:ext cx="7886700" cy="1892517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Городской конкурс </a:t>
            </a:r>
            <a:b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«Мой Профсоюз» </a:t>
            </a:r>
            <a:br>
              <a:rPr lang="ru-RU" sz="36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b="1" dirty="0" smtClean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 лучшую первичную профсоюзную организацию среди образовательных учреждений города Тюмени за 2018-2019 уч. год.</a:t>
            </a:r>
            <a:endParaRPr lang="ru-RU" sz="3600" b="1" dirty="0">
              <a:solidFill>
                <a:srgbClr val="92D050"/>
              </a:solidFill>
              <a:effectLst>
                <a:glow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74312838"/>
              </p:ext>
            </p:extLst>
          </p:nvPr>
        </p:nvGraphicFramePr>
        <p:xfrm>
          <a:off x="90435" y="2114305"/>
          <a:ext cx="8611438" cy="1946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33565" y="4622242"/>
            <a:ext cx="7268308" cy="369332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Номинации: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33565" y="4991574"/>
            <a:ext cx="7268308" cy="646331"/>
          </a:xfrm>
          <a:prstGeom prst="rect">
            <a:avLst/>
          </a:prstGeom>
          <a:solidFill>
            <a:srgbClr val="CCCCFF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ru-RU" dirty="0" smtClean="0"/>
              <a:t>«За хорошую организацию работы ППО по вопросу «Охрана труда»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                                </a:t>
            </a:r>
            <a:r>
              <a:rPr lang="ru-RU" dirty="0" smtClean="0">
                <a:solidFill>
                  <a:srgbClr val="C00000"/>
                </a:solidFill>
              </a:rPr>
              <a:t>МАДОУ ЦРР д/с № 123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33565" y="5637905"/>
            <a:ext cx="7268308" cy="646331"/>
          </a:xfrm>
          <a:prstGeom prst="rect">
            <a:avLst/>
          </a:prstGeom>
          <a:solidFill>
            <a:srgbClr val="CCCCFF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ru-RU" dirty="0" smtClean="0"/>
              <a:t>«За хорошую организацию работы ППО по поддержке имиджа Профсоюза»                                          </a:t>
            </a:r>
            <a:r>
              <a:rPr lang="ru-RU" dirty="0" smtClean="0">
                <a:solidFill>
                  <a:srgbClr val="C00000"/>
                </a:solidFill>
              </a:rPr>
              <a:t>МАДОУ д/с № 118, МАОУ СОШ № 69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33565" y="6199163"/>
            <a:ext cx="7268308" cy="646331"/>
          </a:xfrm>
          <a:prstGeom prst="rect">
            <a:avLst/>
          </a:prstGeom>
          <a:solidFill>
            <a:srgbClr val="CCCCFF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ru-RU" dirty="0" smtClean="0"/>
              <a:t>«Лучший  социальный  партнёр»    </a:t>
            </a:r>
          </a:p>
          <a:p>
            <a:pPr algn="r"/>
            <a:r>
              <a:rPr lang="ru-RU" dirty="0"/>
              <a:t> </a:t>
            </a:r>
            <a:r>
              <a:rPr lang="ru-RU" dirty="0" smtClean="0"/>
              <a:t>           </a:t>
            </a:r>
            <a:r>
              <a:rPr lang="ru-RU" dirty="0" smtClean="0">
                <a:solidFill>
                  <a:srgbClr val="C00000"/>
                </a:solidFill>
              </a:rPr>
              <a:t>МАДОУ д/с № 134, МАОУ СОШ № 32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76" y="2114305"/>
            <a:ext cx="3667648" cy="2445576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98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/>
          <p:cNvSpPr/>
          <p:nvPr/>
        </p:nvSpPr>
        <p:spPr>
          <a:xfrm>
            <a:off x="0" y="0"/>
            <a:ext cx="9144000" cy="6858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углом 5"/>
          <p:cNvSpPr/>
          <p:nvPr/>
        </p:nvSpPr>
        <p:spPr>
          <a:xfrm>
            <a:off x="4427983" y="2052881"/>
            <a:ext cx="321501" cy="3752383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Стрелка углом 6"/>
          <p:cNvSpPr/>
          <p:nvPr/>
        </p:nvSpPr>
        <p:spPr>
          <a:xfrm flipH="1">
            <a:off x="4139951" y="2052881"/>
            <a:ext cx="321501" cy="3752383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трелка углом 11"/>
          <p:cNvSpPr/>
          <p:nvPr/>
        </p:nvSpPr>
        <p:spPr>
          <a:xfrm>
            <a:off x="4571999" y="3053517"/>
            <a:ext cx="321501" cy="2751747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трелка углом 12"/>
          <p:cNvSpPr/>
          <p:nvPr/>
        </p:nvSpPr>
        <p:spPr>
          <a:xfrm flipH="1">
            <a:off x="3995935" y="3053517"/>
            <a:ext cx="321501" cy="2751747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трелка углом 13"/>
          <p:cNvSpPr/>
          <p:nvPr/>
        </p:nvSpPr>
        <p:spPr>
          <a:xfrm>
            <a:off x="4716015" y="4137538"/>
            <a:ext cx="321501" cy="1667726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 углом 14"/>
          <p:cNvSpPr/>
          <p:nvPr/>
        </p:nvSpPr>
        <p:spPr>
          <a:xfrm flipH="1">
            <a:off x="3851919" y="4137538"/>
            <a:ext cx="321501" cy="1667726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43808" y="5877272"/>
            <a:ext cx="3384376" cy="79208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Имидж Профсоюза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367644" y="314450"/>
            <a:ext cx="6624736" cy="792088"/>
          </a:xfrm>
          <a:prstGeom prst="round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92D050"/>
                </a:solidFill>
                <a:effectLst>
                  <a:glow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Профсоюз – территория возможностей</a:t>
            </a:r>
          </a:p>
        </p:txBody>
      </p:sp>
      <p:sp>
        <p:nvSpPr>
          <p:cNvPr id="18" name="Стрелка вверх 17"/>
          <p:cNvSpPr/>
          <p:nvPr/>
        </p:nvSpPr>
        <p:spPr>
          <a:xfrm>
            <a:off x="4381092" y="1496323"/>
            <a:ext cx="107167" cy="58370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110538" y="2482325"/>
            <a:ext cx="3728662" cy="1019944"/>
          </a:xfrm>
          <a:prstGeom prst="roundRect">
            <a:avLst/>
          </a:prstGeom>
          <a:solidFill>
            <a:srgbClr val="69A12B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Информационное сопровождение</a:t>
            </a:r>
          </a:p>
          <a:p>
            <a:pPr algn="ctr">
              <a:buFont typeface="Arial" pitchFamily="34" charset="0"/>
              <a:buChar char="•"/>
            </a:pPr>
            <a:r>
              <a:rPr lang="ru-RU" sz="1200" i="1" dirty="0" smtClean="0"/>
              <a:t>Сайт Тюменской городской организации</a:t>
            </a:r>
          </a:p>
          <a:p>
            <a:pPr algn="ctr">
              <a:buFont typeface="Arial" pitchFamily="34" charset="0"/>
              <a:buChar char="•"/>
            </a:pPr>
            <a:r>
              <a:rPr lang="ru-RU" sz="1200" i="1" dirty="0" smtClean="0"/>
              <a:t>Группа ВКонтакте</a:t>
            </a:r>
          </a:p>
          <a:p>
            <a:pPr algn="ctr">
              <a:buFont typeface="Arial" pitchFamily="34" charset="0"/>
              <a:buChar char="•"/>
            </a:pPr>
            <a:r>
              <a:rPr lang="ru-RU" sz="1200" i="1" dirty="0" smtClean="0"/>
              <a:t>Печатная продукция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110538" y="3579808"/>
            <a:ext cx="3744416" cy="1222907"/>
          </a:xfrm>
          <a:prstGeom prst="roundRect">
            <a:avLst/>
          </a:prstGeom>
          <a:solidFill>
            <a:srgbClr val="538022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Формирование корпоративной культуры</a:t>
            </a:r>
          </a:p>
          <a:p>
            <a:pPr algn="ctr">
              <a:buFont typeface="Arial" pitchFamily="34" charset="0"/>
              <a:buChar char="•"/>
            </a:pPr>
            <a:r>
              <a:rPr lang="ru-RU" sz="1200" i="1" dirty="0" smtClean="0"/>
              <a:t>Оздоровление и отдых</a:t>
            </a:r>
          </a:p>
          <a:p>
            <a:pPr algn="ctr">
              <a:buFont typeface="Arial" pitchFamily="34" charset="0"/>
              <a:buChar char="•"/>
            </a:pPr>
            <a:r>
              <a:rPr lang="ru-RU" sz="1200" i="1" dirty="0" err="1" smtClean="0"/>
              <a:t>Экскурсионно</a:t>
            </a:r>
            <a:r>
              <a:rPr lang="ru-RU" sz="1200" i="1" dirty="0" smtClean="0"/>
              <a:t>–образовательные маршруты</a:t>
            </a:r>
          </a:p>
          <a:p>
            <a:pPr algn="ctr">
              <a:buFont typeface="Arial" pitchFamily="34" charset="0"/>
              <a:buChar char="•"/>
            </a:pPr>
            <a:r>
              <a:rPr lang="ru-RU" sz="1200" i="1" dirty="0" smtClean="0"/>
              <a:t>Коллективное посещение спектаклей, концертов, представлений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148064" y="4865964"/>
            <a:ext cx="3706890" cy="867292"/>
          </a:xfrm>
          <a:prstGeom prst="roundRect">
            <a:avLst/>
          </a:prstGeom>
          <a:solidFill>
            <a:srgbClr val="41641A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Спартакиада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День ГТО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50371" y="1372930"/>
            <a:ext cx="3450772" cy="1019944"/>
          </a:xfrm>
          <a:prstGeom prst="roundRect">
            <a:avLst/>
          </a:prstGeom>
          <a:solidFill>
            <a:srgbClr val="89CC40">
              <a:alpha val="6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Социальное партнерство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Территориальное соглашение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Коллективные договоры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51520" y="2479468"/>
            <a:ext cx="3449622" cy="1019944"/>
          </a:xfrm>
          <a:prstGeom prst="roundRect">
            <a:avLst/>
          </a:prstGeom>
          <a:solidFill>
            <a:srgbClr val="69A12B">
              <a:alpha val="60000"/>
            </a:srgb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Учёба профактива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«Правовой ликбез»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Учеба уполномоченных по охране труда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51520" y="3588568"/>
            <a:ext cx="3438636" cy="1205388"/>
          </a:xfrm>
          <a:prstGeom prst="roundRect">
            <a:avLst/>
          </a:prstGeom>
          <a:solidFill>
            <a:srgbClr val="538022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Школа молодого педагога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Форум молодых педагогов 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Слёт молодых педагогов «Вектор успеха 2.0»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Фестиваль педагогических идей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51519" y="4865964"/>
            <a:ext cx="3449623" cy="867292"/>
          </a:xfrm>
          <a:prstGeom prst="roundRect">
            <a:avLst/>
          </a:prstGeom>
          <a:solidFill>
            <a:srgbClr val="41641A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Совет ветеранов</a:t>
            </a:r>
          </a:p>
          <a:p>
            <a:pPr algn="ctr">
              <a:buFont typeface="Arial" pitchFamily="34" charset="0"/>
              <a:buChar char="•"/>
            </a:pPr>
            <a:r>
              <a:rPr lang="ru-RU" sz="1400" i="1" dirty="0" smtClean="0"/>
              <a:t>Встречи «Дети войны – детям мира»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110538" y="1379274"/>
            <a:ext cx="3728662" cy="1019944"/>
          </a:xfrm>
          <a:prstGeom prst="roundRect">
            <a:avLst/>
          </a:prstGeom>
          <a:solidFill>
            <a:srgbClr val="89CC40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День Профсоюза</a:t>
            </a:r>
          </a:p>
          <a:p>
            <a:pPr indent="-342900" algn="ctr">
              <a:buFont typeface="Arial" pitchFamily="34" charset="0"/>
              <a:buChar char="•"/>
            </a:pPr>
            <a:r>
              <a:rPr lang="ru-RU" sz="1400" i="1" dirty="0"/>
              <a:t>Мастер-классы</a:t>
            </a:r>
          </a:p>
          <a:p>
            <a:pPr indent="-342900" algn="ctr">
              <a:buFont typeface="Arial" pitchFamily="34" charset="0"/>
              <a:buChar char="•"/>
            </a:pPr>
            <a:r>
              <a:rPr lang="ru-RU" sz="1400" i="1" dirty="0"/>
              <a:t>Клубы по интересам</a:t>
            </a:r>
          </a:p>
        </p:txBody>
      </p:sp>
      <p:sp>
        <p:nvSpPr>
          <p:cNvPr id="33" name="Стрелка углом 32"/>
          <p:cNvSpPr/>
          <p:nvPr/>
        </p:nvSpPr>
        <p:spPr>
          <a:xfrm>
            <a:off x="4860031" y="5221560"/>
            <a:ext cx="321501" cy="583704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Стрелка углом 33"/>
          <p:cNvSpPr/>
          <p:nvPr/>
        </p:nvSpPr>
        <p:spPr>
          <a:xfrm flipH="1">
            <a:off x="3707903" y="5221560"/>
            <a:ext cx="321501" cy="583704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08" y="-98012"/>
            <a:ext cx="1436144" cy="114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0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3424</TotalTime>
  <Words>1794</Words>
  <Application>Microsoft Office PowerPoint</Application>
  <PresentationFormat>Экран (4:3)</PresentationFormat>
  <Paragraphs>421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Arial Black</vt:lpstr>
      <vt:lpstr>Arial Narrow</vt:lpstr>
      <vt:lpstr>Calibri</vt:lpstr>
      <vt:lpstr>Calibri Light</vt:lpstr>
      <vt:lpstr>Times New Roman</vt:lpstr>
      <vt:lpstr>Wingdings</vt:lpstr>
      <vt:lpstr>Тема Office</vt:lpstr>
      <vt:lpstr>Публичный доклад  Тюменской городской организации Профсоюза работников народного образования и науки РФ  за 2019 год и задачи на 2020 год</vt:lpstr>
      <vt:lpstr>Характеристика организации</vt:lpstr>
      <vt:lpstr>КАЖДАЯ МУНИЦИПАЛЬНАЯ ШКОЛА И ДЕТСКИЙ САД  ГОРОДА ТЮМЕНИ  МОГУТ СКАЗАТЬ:</vt:lpstr>
      <vt:lpstr>Мы – вместе, мы можем!</vt:lpstr>
      <vt:lpstr>Наши  флагманы – первичные профсоюзные организации</vt:lpstr>
      <vt:lpstr>Рабочие органы городской организации Профсоюза</vt:lpstr>
      <vt:lpstr>Опыт работы представляли</vt:lpstr>
      <vt:lpstr>Городской конкурс  «Мой Профсоюз»  на лучшую первичную профсоюзную организацию среди образовательных учреждений города Тюмени за 2018-2019 уч. год.</vt:lpstr>
      <vt:lpstr>Презентация PowerPoint</vt:lpstr>
      <vt:lpstr>Презентация PowerPoint</vt:lpstr>
      <vt:lpstr>Социальное партнёрство</vt:lpstr>
      <vt:lpstr>Социальное партнёрство</vt:lpstr>
      <vt:lpstr>Презентация PowerPoint</vt:lpstr>
      <vt:lpstr>Молодёжь – наш стратегический выбор</vt:lpstr>
      <vt:lpstr>Молодёжь – наш стратегический выбор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Фонд «Солидарность»</vt:lpstr>
      <vt:lpstr>Оздоровление и отдых  членов Профсоюза и их семей</vt:lpstr>
      <vt:lpstr>Информационное сопровождение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Sherbakova</cp:lastModifiedBy>
  <cp:revision>360</cp:revision>
  <cp:lastPrinted>2020-03-18T09:57:23Z</cp:lastPrinted>
  <dcterms:created xsi:type="dcterms:W3CDTF">2014-11-21T11:00:06Z</dcterms:created>
  <dcterms:modified xsi:type="dcterms:W3CDTF">2020-03-18T09:59:48Z</dcterms:modified>
</cp:coreProperties>
</file>